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7.xml" ContentType="application/vnd.openxmlformats-officedocument.theme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6" r:id="rId4"/>
    <p:sldMasterId id="2147483699" r:id="rId5"/>
    <p:sldMasterId id="2147483712" r:id="rId6"/>
    <p:sldMasterId id="2147483751" r:id="rId7"/>
    <p:sldMasterId id="2147483764" r:id="rId8"/>
  </p:sldMasterIdLst>
  <p:notesMasterIdLst>
    <p:notesMasterId r:id="rId22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75" r:id="rId19"/>
    <p:sldId id="266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presProps" Target="pres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2FD4E-B27D-4962-9A17-B18156491470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F0872-25E6-4E2E-8543-E539771D02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369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DBCFB72C-64F4-4BF7-B27B-FFF5D2E5E239}" type="slidenum">
              <a:rPr lang="ru-RU">
                <a:solidFill>
                  <a:prstClr val="black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eaLnBrk="1" hangingPunct="1">
                <a:buFont typeface="Times New Roman" pitchFamily="18" charset="0"/>
                <a:buNone/>
              </a:pPr>
              <a:t>2</a:t>
            </a:fld>
            <a:endParaRPr lang="ru-RU">
              <a:solidFill>
                <a:prstClr val="black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2C38E760-9AC1-4FD2-BCB2-496E1C408573}" type="slidenum">
              <a:rPr lang="ru-RU">
                <a:solidFill>
                  <a:prstClr val="black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eaLnBrk="1" hangingPunct="1">
                <a:buFont typeface="Times New Roman" pitchFamily="18" charset="0"/>
                <a:buNone/>
              </a:pPr>
              <a:t>3</a:t>
            </a:fld>
            <a:endParaRPr lang="ru-RU">
              <a:solidFill>
                <a:prstClr val="black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DBCFB72C-64F4-4BF7-B27B-FFF5D2E5E239}" type="slidenum">
              <a:rPr lang="ru-RU">
                <a:solidFill>
                  <a:prstClr val="black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eaLnBrk="1" hangingPunct="1">
                <a:buFont typeface="Times New Roman" pitchFamily="18" charset="0"/>
                <a:buNone/>
              </a:pPr>
              <a:t>5</a:t>
            </a:fld>
            <a:endParaRPr lang="ru-RU">
              <a:solidFill>
                <a:prstClr val="black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DBCFB72C-64F4-4BF7-B27B-FFF5D2E5E239}" type="slidenum">
              <a:rPr lang="ru-RU">
                <a:solidFill>
                  <a:prstClr val="black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eaLnBrk="1" hangingPunct="1">
                <a:buFont typeface="Times New Roman" pitchFamily="18" charset="0"/>
                <a:buNone/>
              </a:pPr>
              <a:t>6</a:t>
            </a:fld>
            <a:endParaRPr lang="ru-RU">
              <a:solidFill>
                <a:prstClr val="black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DBCFB72C-64F4-4BF7-B27B-FFF5D2E5E239}" type="slidenum">
              <a:rPr lang="ru-RU">
                <a:solidFill>
                  <a:prstClr val="black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eaLnBrk="1" hangingPunct="1">
                <a:buFont typeface="Times New Roman" pitchFamily="18" charset="0"/>
                <a:buNone/>
              </a:pPr>
              <a:t>8</a:t>
            </a:fld>
            <a:endParaRPr lang="ru-RU">
              <a:solidFill>
                <a:prstClr val="black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5849F-B7DD-4104-9CE5-E26D70FF948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D8F9A-D540-42B0-A89C-BB9CF263695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6321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77883-4993-4226-9366-D01949CAF8E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67B97-33F9-486C-B6DB-983240EA6B4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2181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4BAC7-D7EA-431A-A4E8-D66888A8BAC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DD92F-510F-40F3-99E1-549433DD01A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4844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13425-A0E8-44B2-9E1C-172C250D35F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F9560-45E7-4F7B-A465-B76F8DCF3C9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65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588E1-B71A-4741-9741-BF1D15A48BF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FDC8A-0346-4ADE-9890-9588A19895C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6189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6ACF9-D648-46C2-A7AC-EEE109CE1FD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18BC0-4A9F-4100-9997-3B44B669532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4571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04D96-38CB-4F69-A1DF-A3A48742B8A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0CFD8-B5DB-48C0-903B-3A3510B3F6E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4809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FB19E-746D-4772-88FD-26F92106AC7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701B1-8D76-4742-A53F-17E784F0BF8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380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15AE1-83B5-4D75-98DC-579DB8EC01B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78F14-A2C1-4C8C-BC67-E6C6F82007C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0437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2D014-10F9-4FB5-A259-6F62384E5B1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26B37-CB43-4F14-82C4-810754F9F69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0675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33A61-62D3-4401-985E-EB1FC510C2A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F6E11-7550-4294-9CF6-945E947FED5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8514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0D8B9-84B8-4E1D-88FE-FBFB567EB90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EC052-57CA-4568-89F9-34D7A9CF138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4567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5849F-B7DD-4104-9CE5-E26D70FF948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D8F9A-D540-42B0-A89C-BB9CF263695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2744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77883-4993-4226-9366-D01949CAF8E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67B97-33F9-486C-B6DB-983240EA6B4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6329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4BAC7-D7EA-431A-A4E8-D66888A8BAC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DD92F-510F-40F3-99E1-549433DD01A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3851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13425-A0E8-44B2-9E1C-172C250D35F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F9560-45E7-4F7B-A465-B76F8DCF3C9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4052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588E1-B71A-4741-9741-BF1D15A48BF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FDC8A-0346-4ADE-9890-9588A19895C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8322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6ACF9-D648-46C2-A7AC-EEE109CE1FD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18BC0-4A9F-4100-9997-3B44B669532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722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04D96-38CB-4F69-A1DF-A3A48742B8A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0CFD8-B5DB-48C0-903B-3A3510B3F6E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5187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FB19E-746D-4772-88FD-26F92106AC7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701B1-8D76-4742-A53F-17E784F0BF8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2019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15AE1-83B5-4D75-98DC-579DB8EC01B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78F14-A2C1-4C8C-BC67-E6C6F82007C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325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2D014-10F9-4FB5-A259-6F62384E5B1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26B37-CB43-4F14-82C4-810754F9F69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39453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33A61-62D3-4401-985E-EB1FC510C2A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F6E11-7550-4294-9CF6-945E947FED5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8973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0D8B9-84B8-4E1D-88FE-FBFB567EB90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EC052-57CA-4568-89F9-34D7A9CF138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9322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5849F-B7DD-4104-9CE5-E26D70FF948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D8F9A-D540-42B0-A89C-BB9CF263695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7294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77883-4993-4226-9366-D01949CAF8E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67B97-33F9-486C-B6DB-983240EA6B4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71366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4BAC7-D7EA-431A-A4E8-D66888A8BAC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DD92F-510F-40F3-99E1-549433DD01A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4924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13425-A0E8-44B2-9E1C-172C250D35F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F9560-45E7-4F7B-A465-B76F8DCF3C9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801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588E1-B71A-4741-9741-BF1D15A48BF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FDC8A-0346-4ADE-9890-9588A19895C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77674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6ACF9-D648-46C2-A7AC-EEE109CE1FD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18BC0-4A9F-4100-9997-3B44B669532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42395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04D96-38CB-4F69-A1DF-A3A48742B8A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0CFD8-B5DB-48C0-903B-3A3510B3F6E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4809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FB19E-746D-4772-88FD-26F92106AC7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701B1-8D76-4742-A53F-17E784F0BF8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33853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15AE1-83B5-4D75-98DC-579DB8EC01B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78F14-A2C1-4C8C-BC67-E6C6F82007C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39740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2D014-10F9-4FB5-A259-6F62384E5B1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26B37-CB43-4F14-82C4-810754F9F69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8566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33A61-62D3-4401-985E-EB1FC510C2A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F6E11-7550-4294-9CF6-945E947FED5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28101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0D8B9-84B8-4E1D-88FE-FBFB567EB90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EC052-57CA-4568-89F9-34D7A9CF138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52475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5849F-B7DD-4104-9CE5-E26D70FF948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D8F9A-D540-42B0-A89C-BB9CF263695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20629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77883-4993-4226-9366-D01949CAF8E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67B97-33F9-486C-B6DB-983240EA6B4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654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4BAC7-D7EA-431A-A4E8-D66888A8BAC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DD92F-510F-40F3-99E1-549433DD01A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44291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13425-A0E8-44B2-9E1C-172C250D35F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F9560-45E7-4F7B-A465-B76F8DCF3C9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66608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588E1-B71A-4741-9741-BF1D15A48BF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FDC8A-0346-4ADE-9890-9588A19895C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07263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6ACF9-D648-46C2-A7AC-EEE109CE1FD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18BC0-4A9F-4100-9997-3B44B669532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57462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04D96-38CB-4F69-A1DF-A3A48742B8A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0CFD8-B5DB-48C0-903B-3A3510B3F6E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46069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FB19E-746D-4772-88FD-26F92106AC7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701B1-8D76-4742-A53F-17E784F0BF8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23068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15AE1-83B5-4D75-98DC-579DB8EC01B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78F14-A2C1-4C8C-BC67-E6C6F82007C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46882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2D014-10F9-4FB5-A259-6F62384E5B1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26B37-CB43-4F14-82C4-810754F9F69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20090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33A61-62D3-4401-985E-EB1FC510C2A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F6E11-7550-4294-9CF6-945E947FED5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26510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0D8B9-84B8-4E1D-88FE-FBFB567EB90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EC052-57CA-4568-89F9-34D7A9CF138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109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5849F-B7DD-4104-9CE5-E26D70FF948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D8F9A-D540-42B0-A89C-BB9CF263695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27664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77883-4993-4226-9366-D01949CAF8E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67B97-33F9-486C-B6DB-983240EA6B4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39236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4BAC7-D7EA-431A-A4E8-D66888A8BAC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DD92F-510F-40F3-99E1-549433DD01A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57273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13425-A0E8-44B2-9E1C-172C250D35F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F9560-45E7-4F7B-A465-B76F8DCF3C9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2437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588E1-B71A-4741-9741-BF1D15A48BF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FDC8A-0346-4ADE-9890-9588A19895C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11244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6ACF9-D648-46C2-A7AC-EEE109CE1FD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18BC0-4A9F-4100-9997-3B44B669532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9186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04D96-38CB-4F69-A1DF-A3A48742B8A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0CFD8-B5DB-48C0-903B-3A3510B3F6E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59963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FB19E-746D-4772-88FD-26F92106AC7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701B1-8D76-4742-A53F-17E784F0BF8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69691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15AE1-83B5-4D75-98DC-579DB8EC01B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78F14-A2C1-4C8C-BC67-E6C6F82007C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33074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2D014-10F9-4FB5-A259-6F62384E5B1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26B37-CB43-4F14-82C4-810754F9F69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14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33A61-62D3-4401-985E-EB1FC510C2A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F6E11-7550-4294-9CF6-945E947FED5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16214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0D8B9-84B8-4E1D-88FE-FBFB567EB90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EC052-57CA-4568-89F9-34D7A9CF138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38382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5849F-B7DD-4104-9CE5-E26D70FF948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D8F9A-D540-42B0-A89C-BB9CF263695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46889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77883-4993-4226-9366-D01949CAF8E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67B97-33F9-486C-B6DB-983240EA6B4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45333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4BAC7-D7EA-431A-A4E8-D66888A8BAC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DD92F-510F-40F3-99E1-549433DD01A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49205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13425-A0E8-44B2-9E1C-172C250D35F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F9560-45E7-4F7B-A465-B76F8DCF3C9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6272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588E1-B71A-4741-9741-BF1D15A48BF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FDC8A-0346-4ADE-9890-9588A19895C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40426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6ACF9-D648-46C2-A7AC-EEE109CE1FD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18BC0-4A9F-4100-9997-3B44B669532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70871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04D96-38CB-4F69-A1DF-A3A48742B8A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0CFD8-B5DB-48C0-903B-3A3510B3F6E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85120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FB19E-746D-4772-88FD-26F92106AC7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701B1-8D76-4742-A53F-17E784F0BF8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170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15AE1-83B5-4D75-98DC-579DB8EC01B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78F14-A2C1-4C8C-BC67-E6C6F82007C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84132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2D014-10F9-4FB5-A259-6F62384E5B1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26B37-CB43-4F14-82C4-810754F9F69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43142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33A61-62D3-4401-985E-EB1FC510C2A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F6E11-7550-4294-9CF6-945E947FED5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99355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0D8B9-84B8-4E1D-88FE-FBFB567EB90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EC052-57CA-4568-89F9-34D7A9CF138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84847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5849F-B7DD-4104-9CE5-E26D70FF948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D8F9A-D540-42B0-A89C-BB9CF263695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8549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77883-4993-4226-9366-D01949CAF8E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67B97-33F9-486C-B6DB-983240EA6B4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83427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4BAC7-D7EA-431A-A4E8-D66888A8BAC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DD92F-510F-40F3-99E1-549433DD01A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259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13425-A0E8-44B2-9E1C-172C250D35F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F9560-45E7-4F7B-A465-B76F8DCF3C9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06099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588E1-B71A-4741-9741-BF1D15A48BF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FDC8A-0346-4ADE-9890-9588A19895C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82862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6ACF9-D648-46C2-A7AC-EEE109CE1FD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18BC0-4A9F-4100-9997-3B44B669532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959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04D96-38CB-4F69-A1DF-A3A48742B8A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0CFD8-B5DB-48C0-903B-3A3510B3F6E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86581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FB19E-746D-4772-88FD-26F92106AC7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701B1-8D76-4742-A53F-17E784F0BF8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78232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15AE1-83B5-4D75-98DC-579DB8EC01B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78F14-A2C1-4C8C-BC67-E6C6F82007C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35391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2D014-10F9-4FB5-A259-6F62384E5B1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26B37-CB43-4F14-82C4-810754F9F69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17821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33A61-62D3-4401-985E-EB1FC510C2A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F6E11-7550-4294-9CF6-945E947FED5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35175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0D8B9-84B8-4E1D-88FE-FBFB567EB90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EC052-57CA-4568-89F9-34D7A9CF138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497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image" Target="../media/image1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slideLayout" Target="../slideLayouts/slideLayout83.xml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Relationship Id="rId14" Type="http://schemas.openxmlformats.org/officeDocument/2006/relationships/image" Target="../media/image1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1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6.xml"/><Relationship Id="rId7" Type="http://schemas.openxmlformats.org/officeDocument/2006/relationships/slideLayout" Target="../slideLayouts/slideLayout90.xml"/><Relationship Id="rId12" Type="http://schemas.openxmlformats.org/officeDocument/2006/relationships/slideLayout" Target="../slideLayouts/slideLayout95.xml"/><Relationship Id="rId2" Type="http://schemas.openxmlformats.org/officeDocument/2006/relationships/slideLayout" Target="../slideLayouts/slideLayout85.xml"/><Relationship Id="rId1" Type="http://schemas.openxmlformats.org/officeDocument/2006/relationships/slideLayout" Target="../slideLayouts/slideLayout84.xml"/><Relationship Id="rId6" Type="http://schemas.openxmlformats.org/officeDocument/2006/relationships/slideLayout" Target="../slideLayouts/slideLayout89.xml"/><Relationship Id="rId11" Type="http://schemas.openxmlformats.org/officeDocument/2006/relationships/slideLayout" Target="../slideLayouts/slideLayout94.xml"/><Relationship Id="rId5" Type="http://schemas.openxmlformats.org/officeDocument/2006/relationships/slideLayout" Target="../slideLayouts/slideLayout88.xml"/><Relationship Id="rId10" Type="http://schemas.openxmlformats.org/officeDocument/2006/relationships/slideLayout" Target="../slideLayouts/slideLayout93.xml"/><Relationship Id="rId4" Type="http://schemas.openxmlformats.org/officeDocument/2006/relationships/slideLayout" Target="../slideLayouts/slideLayout87.xml"/><Relationship Id="rId9" Type="http://schemas.openxmlformats.org/officeDocument/2006/relationships/slideLayout" Target="../slideLayouts/slideLayout9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9CE36C-67AB-4590-8031-7B29D25B8CF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E6FC3F-B20C-45BD-AC01-2741A2B87C2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759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9CE36C-67AB-4590-8031-7B29D25B8CF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E6FC3F-B20C-45BD-AC01-2741A2B87C2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216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9CE36C-67AB-4590-8031-7B29D25B8CF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E6FC3F-B20C-45BD-AC01-2741A2B87C2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210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9CE36C-67AB-4590-8031-7B29D25B8CF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E6FC3F-B20C-45BD-AC01-2741A2B87C2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61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9CE36C-67AB-4590-8031-7B29D25B8CF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E6FC3F-B20C-45BD-AC01-2741A2B87C2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602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9CE36C-67AB-4590-8031-7B29D25B8CF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E6FC3F-B20C-45BD-AC01-2741A2B87C2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298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9CE36C-67AB-4590-8031-7B29D25B8CF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E6FC3F-B20C-45BD-AC01-2741A2B87C2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9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0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0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0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0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468313" y="549275"/>
            <a:ext cx="8207375" cy="4103688"/>
          </a:xfrm>
        </p:spPr>
        <p:txBody>
          <a:bodyPr/>
          <a:lstStyle/>
          <a:p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Конкуренция, ее виды в РФ. Методы анализа конкурентоспособности на предприятии.</a:t>
            </a:r>
            <a:endPara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5076056" y="4077072"/>
            <a:ext cx="4320480" cy="2591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4F81BD"/>
              </a:buClr>
              <a:defRPr/>
            </a:pPr>
            <a:r>
              <a:rPr lang="ru-RU" sz="2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ученик 10 «А»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4F81BD"/>
              </a:buClr>
              <a:defRPr/>
            </a:pPr>
            <a:r>
              <a:rPr lang="ru-RU" sz="2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А. В. </a:t>
            </a:r>
            <a:r>
              <a:rPr lang="ru-RU" sz="24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Джанунц</a:t>
            </a:r>
            <a:endParaRPr lang="ru-RU" sz="2400" b="1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4F81BD"/>
              </a:buClr>
              <a:defRPr/>
            </a:pPr>
            <a:endParaRPr lang="ru-RU" sz="2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4F81BD"/>
              </a:buClr>
              <a:defRPr/>
            </a:pPr>
            <a:r>
              <a:rPr lang="ru-RU" sz="2400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Лысань</a:t>
            </a:r>
            <a:r>
              <a:rPr lang="ru-RU" sz="2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С.В.</a:t>
            </a:r>
            <a:endParaRPr lang="ru-RU" sz="24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4F81BD"/>
              </a:buClr>
              <a:defRPr/>
            </a:pPr>
            <a:endParaRPr lang="ru-RU" sz="2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2843213" y="4076700"/>
            <a:ext cx="2305050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Подготовил:</a:t>
            </a:r>
            <a:endParaRPr lang="ru-RU" sz="2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2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2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Руководитель: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53331" y="366817"/>
            <a:ext cx="2850517" cy="757927"/>
          </a:xfrm>
          <a:prstGeom prst="rect">
            <a:avLst/>
          </a:prstGeom>
          <a:noFill/>
          <a:ln>
            <a:noFill/>
          </a:ln>
          <a:extLst/>
        </p:spPr>
        <p:txBody>
          <a:bodyPr tIns="1828" anchor="ctr"/>
          <a:lstStyle/>
          <a:p>
            <a:pPr>
              <a:lnSpc>
                <a:spcPct val="99000"/>
              </a:lnSpc>
              <a:spcBef>
                <a:spcPct val="0"/>
              </a:spcBef>
              <a:tabLst>
                <a:tab pos="656650" algn="l"/>
                <a:tab pos="1313299" algn="l"/>
                <a:tab pos="1969949" algn="l"/>
              </a:tabLst>
              <a:defRPr/>
            </a:pPr>
            <a:r>
              <a:rPr lang="ru-RU" sz="1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МУНИЦИПАЛЬНОЕ ОБРАЗОВАНИЕ </a:t>
            </a:r>
            <a:r>
              <a:rPr lang="ru-RU" sz="1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г. Армавир</a:t>
            </a:r>
            <a:endParaRPr lang="ru-RU" sz="15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9000"/>
              </a:lnSpc>
              <a:spcBef>
                <a:spcPct val="0"/>
              </a:spcBef>
              <a:tabLst>
                <a:tab pos="656650" algn="l"/>
                <a:tab pos="1313299" algn="l"/>
                <a:tab pos="1969949" algn="l"/>
              </a:tabLst>
              <a:defRPr/>
            </a:pPr>
            <a:r>
              <a:rPr lang="ru-RU" sz="1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1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ГИМНАЗИЯ №1</a:t>
            </a:r>
          </a:p>
        </p:txBody>
      </p:sp>
    </p:spTree>
    <p:extLst>
      <p:ext uri="{BB962C8B-B14F-4D97-AF65-F5344CB8AC3E}">
        <p14:creationId xmlns:p14="http://schemas.microsoft.com/office/powerpoint/2010/main" val="149165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512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04813"/>
            <a:ext cx="3859213" cy="101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47688"/>
            <a:ext cx="2462212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7504" y="187057"/>
            <a:ext cx="88569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630555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 действий по решению проблем повышения конкурентоспособности предприятия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43483"/>
              </p:ext>
            </p:extLst>
          </p:nvPr>
        </p:nvGraphicFramePr>
        <p:xfrm>
          <a:off x="161417" y="1018054"/>
          <a:ext cx="8821165" cy="5683465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1224830">
                  <a:extLst>
                    <a:ext uri="{9D8B030D-6E8A-4147-A177-3AD203B41FA5}">
                      <a16:colId xmlns:a16="http://schemas.microsoft.com/office/drawing/2014/main" xmlns="" val="4056025146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570822936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xmlns="" val="1964932083"/>
                    </a:ext>
                  </a:extLst>
                </a:gridCol>
                <a:gridCol w="3995935">
                  <a:extLst>
                    <a:ext uri="{9D8B030D-6E8A-4147-A177-3AD203B41FA5}">
                      <a16:colId xmlns:a16="http://schemas.microsoft.com/office/drawing/2014/main" xmlns="" val="3054329938"/>
                    </a:ext>
                  </a:extLst>
                </a:gridCol>
              </a:tblGrid>
              <a:tr h="266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>
                          <a:effectLst/>
                        </a:rPr>
                        <a:t>Параметр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>
                          <a:effectLst/>
                        </a:rPr>
                        <a:t>Значение</a:t>
                      </a:r>
                      <a:endParaRPr lang="ru-RU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>
                          <a:effectLst/>
                        </a:rPr>
                        <a:t>Описание</a:t>
                      </a:r>
                      <a:endParaRPr lang="ru-RU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>
                          <a:effectLst/>
                        </a:rPr>
                        <a:t>Направление работ</a:t>
                      </a:r>
                      <a:endParaRPr lang="ru-RU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90232156"/>
                  </a:ext>
                </a:extLst>
              </a:tr>
              <a:tr h="2324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>
                          <a:effectLst/>
                        </a:rPr>
                        <a:t>Угроза со стороны новых </a:t>
                      </a:r>
                      <a:r>
                        <a:rPr lang="ru-RU" sz="1800" dirty="0" smtClean="0">
                          <a:effectLst/>
                        </a:rPr>
                        <a:t>игроков</a:t>
                      </a:r>
                      <a:endParaRPr lang="ru-RU" sz="18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>
                          <a:effectLst/>
                        </a:rPr>
                        <a:t>Высокий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>
                          <a:effectLst/>
                        </a:rPr>
                        <a:t>Высок риск входа новых игроков из-за низких барьеров входа, отсутствие крупных игроков, а так же из-за большого разнообразия каналов сбыта.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>
                          <a:effectLst/>
                        </a:rPr>
                        <a:t>Постоянное посещение выставок хлебопекарного оборудования, с целью закупки инновационного оборудования, повышение знания технологов, расширение ассортиментной линейки в особенности хлебов здорового питания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40131155"/>
                  </a:ext>
                </a:extLst>
              </a:tr>
              <a:tr h="2844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>
                          <a:effectLst/>
                        </a:rPr>
                        <a:t>Угроза потери текущих </a:t>
                      </a:r>
                      <a:r>
                        <a:rPr lang="ru-RU" sz="1800" dirty="0" smtClean="0">
                          <a:effectLst/>
                        </a:rPr>
                        <a:t>клиентов</a:t>
                      </a:r>
                      <a:endParaRPr lang="ru-RU" sz="18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>
                          <a:effectLst/>
                        </a:rPr>
                        <a:t>Высокий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>
                          <a:effectLst/>
                        </a:rPr>
                        <a:t>Потеря клиентов обладает высоким уровнем </a:t>
                      </a:r>
                      <a:r>
                        <a:rPr lang="ru-RU" sz="1800" dirty="0" smtClean="0">
                          <a:effectLst/>
                        </a:rPr>
                        <a:t>риска, </a:t>
                      </a:r>
                      <a:r>
                        <a:rPr lang="ru-RU" sz="1800" dirty="0">
                          <a:effectLst/>
                        </a:rPr>
                        <a:t>так же на рынке присутствует большое количество различных предложений.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>
                          <a:effectLst/>
                        </a:rPr>
                        <a:t>Повысить качество товара по технологическим характеристикам, разработать программы для </a:t>
                      </a:r>
                      <a:r>
                        <a:rPr lang="en-US" sz="1800" dirty="0">
                          <a:effectLst/>
                        </a:rPr>
                        <a:t>VIP</a:t>
                      </a:r>
                      <a:r>
                        <a:rPr lang="ru-RU" sz="1800" dirty="0">
                          <a:effectLst/>
                        </a:rPr>
                        <a:t>-клиентов, разработать программу контакта с конечными потребителями.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22186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653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14340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7221" y="2385"/>
            <a:ext cx="93249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548" y="0"/>
            <a:ext cx="93249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590962"/>
              </p:ext>
            </p:extLst>
          </p:nvPr>
        </p:nvGraphicFramePr>
        <p:xfrm>
          <a:off x="179512" y="1114764"/>
          <a:ext cx="8784975" cy="5678424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xmlns="" val="2227888758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3433117103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xmlns="" val="2479329436"/>
                    </a:ext>
                  </a:extLst>
                </a:gridCol>
                <a:gridCol w="2592287">
                  <a:extLst>
                    <a:ext uri="{9D8B030D-6E8A-4147-A177-3AD203B41FA5}">
                      <a16:colId xmlns:a16="http://schemas.microsoft.com/office/drawing/2014/main" xmlns="" val="1715279856"/>
                    </a:ext>
                  </a:extLst>
                </a:gridCol>
              </a:tblGrid>
              <a:tr h="18101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>
                          <a:effectLst/>
                        </a:rPr>
                        <a:t>Угроза нестабильности </a:t>
                      </a:r>
                      <a:r>
                        <a:rPr lang="ru-RU" sz="1800" dirty="0" smtClean="0">
                          <a:effectLst/>
                        </a:rPr>
                        <a:t>поставщиков</a:t>
                      </a:r>
                      <a:endParaRPr lang="ru-RU" sz="18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>
                          <a:effectLst/>
                        </a:rPr>
                        <a:t>Низкий </a:t>
                      </a:r>
                      <a:endParaRPr lang="ru-RU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>
                          <a:effectLst/>
                        </a:rPr>
                        <a:t>Так  как на Кубани присутствует большое количество поставщиков сырья для производства хлебобулочных изделий, угрозы практически не существует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>
                          <a:effectLst/>
                        </a:rPr>
                        <a:t>Несмотря на низкий уровень угрозы, проводить переговоры с поставщиками с целью снижения цены.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55144858"/>
                  </a:ext>
                </a:extLst>
              </a:tr>
              <a:tr h="10191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>
                          <a:effectLst/>
                        </a:rPr>
                        <a:t>Угроза со стороны товаров-заменителей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>
                          <a:effectLst/>
                        </a:rPr>
                        <a:t>Низкий</a:t>
                      </a:r>
                      <a:endParaRPr lang="ru-RU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>
                          <a:effectLst/>
                        </a:rPr>
                        <a:t>Аналогов хлебу и хлебобулочным изделиям не существует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89280333"/>
                  </a:ext>
                </a:extLst>
              </a:tr>
              <a:tr h="2058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>
                          <a:effectLst/>
                        </a:rPr>
                        <a:t>Угрозы внутриотраслевой конкуренции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>
                          <a:effectLst/>
                        </a:rPr>
                        <a:t>Высокий</a:t>
                      </a:r>
                      <a:endParaRPr lang="ru-RU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>
                          <a:effectLst/>
                        </a:rPr>
                        <a:t>Темп роста рынка является замедляющимся, но так как рынок не исчезнет, предприятия пытаются выжить.</a:t>
                      </a:r>
                      <a:endParaRPr lang="ru-RU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>
                          <a:effectLst/>
                        </a:rPr>
                        <a:t>Развивать уникальность товара, проводить более лояльную ценовую политику, совершенствовать знания и профессионализм персонала.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66311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9512" y="143075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630555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 действий по решению проблем повышения конкурентоспособности предприятия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76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512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04813"/>
            <a:ext cx="3859213" cy="101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47688"/>
            <a:ext cx="2462212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596464"/>
            <a:ext cx="849694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Успешно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изучены теоретические аспекты конкурентоспособности предприятий. 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sz="2800" dirty="0" smtClean="0"/>
              <a:t>Проведен </a:t>
            </a:r>
            <a:r>
              <a:rPr lang="ru-RU" sz="2800" dirty="0"/>
              <a:t>практический  анализ пяти конкурентных сил Майкла Портера на примере рассмотрения деятельности ООО «</a:t>
            </a:r>
            <a:r>
              <a:rPr lang="ru-RU" sz="2800" dirty="0" err="1"/>
              <a:t>Хлебокомбинат</a:t>
            </a:r>
            <a:r>
              <a:rPr lang="ru-RU" sz="2800" dirty="0"/>
              <a:t> Лавина</a:t>
            </a:r>
            <a:r>
              <a:rPr lang="ru-RU" sz="2800" dirty="0" smtClean="0"/>
              <a:t>»</a:t>
            </a:r>
          </a:p>
          <a:p>
            <a:pPr marL="285750" indent="-285750">
              <a:buFontTx/>
              <a:buChar char="-"/>
            </a:pPr>
            <a:endParaRPr lang="ru-RU" sz="2800" dirty="0" smtClean="0"/>
          </a:p>
          <a:p>
            <a:pPr marL="285750" indent="-285750">
              <a:buFontTx/>
              <a:buChar char="-"/>
            </a:pPr>
            <a:r>
              <a:rPr lang="ru-RU" sz="2800" dirty="0" smtClean="0"/>
              <a:t>Разработан план </a:t>
            </a:r>
            <a:r>
              <a:rPr lang="ru-RU" sz="2800" dirty="0"/>
              <a:t>действий по решению данной проблемы. При разработке плана были решены проблемы предприятия по повышению конкурентоспособности. И результатом можно назвать положительный эффект при внедрении конкурентных стратегий.</a:t>
            </a:r>
          </a:p>
        </p:txBody>
      </p:sp>
    </p:spTree>
    <p:extLst>
      <p:ext uri="{BB962C8B-B14F-4D97-AF65-F5344CB8AC3E}">
        <p14:creationId xmlns:p14="http://schemas.microsoft.com/office/powerpoint/2010/main" val="277712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935596" y="2636912"/>
            <a:ext cx="7272808" cy="1800200"/>
          </a:xfrm>
          <a:prstGeom prst="rect">
            <a:avLst/>
          </a:prstGeom>
          <a:solidFill>
            <a:schemeClr val="bg1">
              <a:alpha val="61000"/>
            </a:schemeClr>
          </a:solidFill>
          <a:ln w="9525" cmpd="sng">
            <a:solidFill>
              <a:schemeClr val="tx1"/>
            </a:solidFill>
            <a:round/>
            <a:headEnd/>
            <a:tailEnd/>
          </a:ln>
          <a:effectLst>
            <a:softEdge rad="63500"/>
          </a:effectLst>
        </p:spPr>
        <p:txBody>
          <a:bodyPr lIns="0" tIns="2772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Доклад окончен. </a:t>
            </a:r>
            <a:br>
              <a:rPr lang="ru-RU" sz="4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53331" y="366817"/>
            <a:ext cx="3456384" cy="936625"/>
          </a:xfrm>
          <a:prstGeom prst="rect">
            <a:avLst/>
          </a:prstGeom>
          <a:noFill/>
          <a:ln>
            <a:noFill/>
          </a:ln>
          <a:extLst/>
        </p:spPr>
        <p:txBody>
          <a:bodyPr tIns="1828" anchor="ctr"/>
          <a:lstStyle/>
          <a:p>
            <a:pPr>
              <a:lnSpc>
                <a:spcPct val="99000"/>
              </a:lnSpc>
              <a:spcBef>
                <a:spcPct val="0"/>
              </a:spcBef>
              <a:tabLst>
                <a:tab pos="656650" algn="l"/>
                <a:tab pos="1313299" algn="l"/>
                <a:tab pos="1969949" algn="l"/>
              </a:tabLst>
              <a:defRPr/>
            </a:pP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МУНИЦИПАЛЬНОЕ ОБРАЗОВАНИЕ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г. АРМАВИР</a:t>
            </a:r>
            <a:endParaRPr lang="ru-RU" sz="15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9000"/>
              </a:lnSpc>
              <a:spcBef>
                <a:spcPct val="0"/>
              </a:spcBef>
              <a:tabLst>
                <a:tab pos="656650" algn="l"/>
                <a:tab pos="1313299" algn="l"/>
                <a:tab pos="1969949" algn="l"/>
              </a:tabLst>
              <a:defRPr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ГИМНАЗИЯ №1</a:t>
            </a:r>
          </a:p>
        </p:txBody>
      </p:sp>
    </p:spTree>
    <p:extLst>
      <p:ext uri="{BB962C8B-B14F-4D97-AF65-F5344CB8AC3E}">
        <p14:creationId xmlns:p14="http://schemas.microsoft.com/office/powerpoint/2010/main" val="51688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" y="0"/>
            <a:ext cx="9142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849313" y="1338263"/>
            <a:ext cx="751205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514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sz="220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468313" y="692696"/>
            <a:ext cx="8226425" cy="54175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075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ru-RU" sz="2900" kern="0" dirty="0">
              <a:solidFill>
                <a:srgbClr val="000000"/>
              </a:solidFill>
              <a:latin typeface="Comic Sans MS" pitchFamily="66" charset="0"/>
              <a:cs typeface="Arial" charset="0"/>
            </a:endParaRPr>
          </a:p>
          <a:p>
            <a:pPr algn="ctr" defTabSz="4075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ru-RU" sz="3300" kern="0" dirty="0">
                <a:solidFill>
                  <a:srgbClr val="000000"/>
                </a:solidFill>
                <a:cs typeface="Arial" charset="0"/>
              </a:rPr>
              <a:t/>
            </a:r>
            <a:br>
              <a:rPr lang="ru-RU" sz="3300" kern="0" dirty="0">
                <a:solidFill>
                  <a:srgbClr val="000000"/>
                </a:solidFill>
                <a:cs typeface="Arial" charset="0"/>
              </a:rPr>
            </a:br>
            <a:endParaRPr lang="ru-RU" sz="3300" kern="0" dirty="0">
              <a:solidFill>
                <a:srgbClr val="00000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3079" name="Text Box 9"/>
          <p:cNvSpPr txBox="1">
            <a:spLocks noChangeArrowheads="1"/>
          </p:cNvSpPr>
          <p:nvPr/>
        </p:nvSpPr>
        <p:spPr bwMode="auto">
          <a:xfrm>
            <a:off x="468313" y="2060575"/>
            <a:ext cx="8207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</a:endParaRPr>
          </a:p>
        </p:txBody>
      </p:sp>
      <p:sp>
        <p:nvSpPr>
          <p:cNvPr id="3080" name="Text Box 10"/>
          <p:cNvSpPr txBox="1">
            <a:spLocks noChangeArrowheads="1"/>
          </p:cNvSpPr>
          <p:nvPr/>
        </p:nvSpPr>
        <p:spPr bwMode="auto">
          <a:xfrm>
            <a:off x="538956" y="605150"/>
            <a:ext cx="8064500" cy="6360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Цель проекта </a:t>
            </a:r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проблемы конкурентоспособности предприятий в РФ, рассмотрение способов борьбы с конкурентоспособностью и разработке плана действий по решению данной проблемы. </a:t>
            </a:r>
            <a:endParaRPr lang="ru-RU" sz="28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Задачи проекта</a:t>
            </a:r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Изучение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теоритических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аспектов конкурентоспособности предприятий. 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Практический  анализ пяти конкурентных сил Майкла Портера на примере рассмотрения деятельности ООО «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Хлебокомбинат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Лавина»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Обоснование положительного эффекта при внедрении конкурентных стратегий.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 sz="1400" dirty="0" smtClean="0">
              <a:solidFill>
                <a:prstClr val="black"/>
              </a:solidFill>
            </a:endParaRPr>
          </a:p>
        </p:txBody>
      </p:sp>
      <p:sp>
        <p:nvSpPr>
          <p:cNvPr id="3081" name="Text Box 11"/>
          <p:cNvSpPr txBox="1">
            <a:spLocks noChangeArrowheads="1"/>
          </p:cNvSpPr>
          <p:nvPr/>
        </p:nvSpPr>
        <p:spPr bwMode="auto">
          <a:xfrm>
            <a:off x="395288" y="5876925"/>
            <a:ext cx="8280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 sz="2000" smtClean="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323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" y="0"/>
            <a:ext cx="9142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3" name="Rectangle 401"/>
          <p:cNvSpPr>
            <a:spLocks noChangeArrowheads="1"/>
          </p:cNvSpPr>
          <p:nvPr/>
        </p:nvSpPr>
        <p:spPr bwMode="auto">
          <a:xfrm>
            <a:off x="0" y="55911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5471" y="496068"/>
            <a:ext cx="813690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В нашем проекте мы подробно рассмотрим  модель пяти конкурентных сил Майкла </a:t>
            </a:r>
            <a:r>
              <a:rPr lang="ru-RU" sz="3200" dirty="0" smtClean="0"/>
              <a:t>Портера</a:t>
            </a:r>
            <a:r>
              <a:rPr lang="ru-RU" sz="3200" dirty="0"/>
              <a:t>:</a:t>
            </a:r>
            <a:endParaRPr lang="ru-RU" sz="3200" dirty="0" smtClean="0"/>
          </a:p>
          <a:p>
            <a:endParaRPr lang="ru-RU" sz="3200" dirty="0"/>
          </a:p>
          <a:p>
            <a:r>
              <a:rPr lang="ru-RU" sz="3200" dirty="0"/>
              <a:t>Первая сила: Угроза вторжения новых игроков</a:t>
            </a:r>
          </a:p>
          <a:p>
            <a:r>
              <a:rPr lang="ru-RU" sz="3200" dirty="0"/>
              <a:t>Вторая сила: Рыночная власть покупателей</a:t>
            </a:r>
          </a:p>
          <a:p>
            <a:r>
              <a:rPr lang="ru-RU" sz="3200" dirty="0"/>
              <a:t>Третья сила: Рыночная власть поставщиков</a:t>
            </a:r>
          </a:p>
          <a:p>
            <a:r>
              <a:rPr lang="ru-RU" sz="3200" dirty="0"/>
              <a:t>Четвертая сила: Появление товаров-заменителей</a:t>
            </a:r>
          </a:p>
          <a:p>
            <a:r>
              <a:rPr lang="ru-RU" sz="3200" dirty="0"/>
              <a:t>Пятая сила: Внутриотраслевая конкуренция</a:t>
            </a:r>
          </a:p>
        </p:txBody>
      </p:sp>
    </p:spTree>
    <p:extLst>
      <p:ext uri="{BB962C8B-B14F-4D97-AF65-F5344CB8AC3E}">
        <p14:creationId xmlns:p14="http://schemas.microsoft.com/office/powerpoint/2010/main" val="39343139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512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04813"/>
            <a:ext cx="3859213" cy="101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47688"/>
            <a:ext cx="2462212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951456"/>
              </p:ext>
            </p:extLst>
          </p:nvPr>
        </p:nvGraphicFramePr>
        <p:xfrm>
          <a:off x="107504" y="993776"/>
          <a:ext cx="8928992" cy="5459557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6776936">
                  <a:extLst>
                    <a:ext uri="{9D8B030D-6E8A-4147-A177-3AD203B41FA5}">
                      <a16:colId xmlns:a16="http://schemas.microsoft.com/office/drawing/2014/main" xmlns="" val="594970620"/>
                    </a:ext>
                  </a:extLst>
                </a:gridCol>
                <a:gridCol w="2152056">
                  <a:extLst>
                    <a:ext uri="{9D8B030D-6E8A-4147-A177-3AD203B41FA5}">
                      <a16:colId xmlns:a16="http://schemas.microsoft.com/office/drawing/2014/main" xmlns="" val="1169913203"/>
                    </a:ext>
                  </a:extLst>
                </a:gridCol>
              </a:tblGrid>
              <a:tr h="394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Параметр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Оценка параметра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99181183"/>
                  </a:ext>
                </a:extLst>
              </a:tr>
              <a:tr h="3944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Экономия на масштабе при производстве товаров или услуг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09299199"/>
                  </a:ext>
                </a:extLst>
              </a:tr>
              <a:tr h="3944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Сильные марки с высоким уровнем знания и лояльности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99134937"/>
                  </a:ext>
                </a:extLst>
              </a:tr>
              <a:tr h="3944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Дифференциация продукта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6465194"/>
                  </a:ext>
                </a:extLst>
              </a:tr>
              <a:tr h="3944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Уровень инвестиций и затрат для входа в отрасль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81282294"/>
                  </a:ext>
                </a:extLst>
              </a:tr>
              <a:tr h="3944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Высокие постоянные издержки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51345340"/>
                  </a:ext>
                </a:extLst>
              </a:tr>
              <a:tr h="3944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Доступ к каналам распределения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93881277"/>
                  </a:ext>
                </a:extLst>
              </a:tr>
              <a:tr h="3944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Политика правительства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14546016"/>
                  </a:ext>
                </a:extLst>
              </a:tr>
              <a:tr h="3944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Готовность существующих игроков к снижению цены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01644314"/>
                  </a:ext>
                </a:extLst>
              </a:tr>
              <a:tr h="3944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Темп роста отрасли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87668075"/>
                  </a:ext>
                </a:extLst>
              </a:tr>
              <a:tr h="3944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Итого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54553282"/>
                  </a:ext>
                </a:extLst>
              </a:tr>
              <a:tr h="3317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>
                          <a:effectLst/>
                        </a:rPr>
                        <a:t>Низкий уровень угрозы входа новых игроков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 smtClean="0">
                          <a:effectLst/>
                        </a:rPr>
                        <a:t>9 баллов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24259135"/>
                  </a:ext>
                </a:extLst>
              </a:tr>
              <a:tr h="3944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Средний уровень угрозы входа новых игроков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>
                          <a:effectLst/>
                        </a:rPr>
                        <a:t>10-17 баллов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08759278"/>
                  </a:ext>
                </a:extLst>
              </a:tr>
              <a:tr h="3944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Высокий уровень угрозы входа новых игроков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>
                          <a:effectLst/>
                        </a:rPr>
                        <a:t>18-27 балла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42477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7504" y="339598"/>
            <a:ext cx="85962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Таблица 1 – Оценка угрозы появления на рынке новых игроков 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9354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079" name="Text Box 9"/>
          <p:cNvSpPr txBox="1">
            <a:spLocks noChangeArrowheads="1"/>
          </p:cNvSpPr>
          <p:nvPr/>
        </p:nvSpPr>
        <p:spPr bwMode="auto">
          <a:xfrm>
            <a:off x="501650" y="6076950"/>
            <a:ext cx="8207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818001"/>
              </p:ext>
            </p:extLst>
          </p:nvPr>
        </p:nvGraphicFramePr>
        <p:xfrm>
          <a:off x="155561" y="1556792"/>
          <a:ext cx="8784976" cy="4333433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1361003">
                  <a:extLst>
                    <a:ext uri="{9D8B030D-6E8A-4147-A177-3AD203B41FA5}">
                      <a16:colId xmlns:a16="http://schemas.microsoft.com/office/drawing/2014/main" xmlns="" val="3998194874"/>
                    </a:ext>
                  </a:extLst>
                </a:gridCol>
                <a:gridCol w="1007820">
                  <a:extLst>
                    <a:ext uri="{9D8B030D-6E8A-4147-A177-3AD203B41FA5}">
                      <a16:colId xmlns:a16="http://schemas.microsoft.com/office/drawing/2014/main" xmlns="" val="45320916"/>
                    </a:ext>
                  </a:extLst>
                </a:gridCol>
                <a:gridCol w="1390434">
                  <a:extLst>
                    <a:ext uri="{9D8B030D-6E8A-4147-A177-3AD203B41FA5}">
                      <a16:colId xmlns:a16="http://schemas.microsoft.com/office/drawing/2014/main" xmlns="" val="2808300979"/>
                    </a:ext>
                  </a:extLst>
                </a:gridCol>
                <a:gridCol w="1138034">
                  <a:extLst>
                    <a:ext uri="{9D8B030D-6E8A-4147-A177-3AD203B41FA5}">
                      <a16:colId xmlns:a16="http://schemas.microsoft.com/office/drawing/2014/main" xmlns="" val="1914479737"/>
                    </a:ext>
                  </a:extLst>
                </a:gridCol>
                <a:gridCol w="1263788">
                  <a:extLst>
                    <a:ext uri="{9D8B030D-6E8A-4147-A177-3AD203B41FA5}">
                      <a16:colId xmlns:a16="http://schemas.microsoft.com/office/drawing/2014/main" xmlns="" val="798557064"/>
                    </a:ext>
                  </a:extLst>
                </a:gridCol>
                <a:gridCol w="1264679">
                  <a:extLst>
                    <a:ext uri="{9D8B030D-6E8A-4147-A177-3AD203B41FA5}">
                      <a16:colId xmlns:a16="http://schemas.microsoft.com/office/drawing/2014/main" xmlns="" val="1216280031"/>
                    </a:ext>
                  </a:extLst>
                </a:gridCol>
                <a:gridCol w="1359218">
                  <a:extLst>
                    <a:ext uri="{9D8B030D-6E8A-4147-A177-3AD203B41FA5}">
                      <a16:colId xmlns:a16="http://schemas.microsoft.com/office/drawing/2014/main" xmlns="" val="1829301860"/>
                    </a:ext>
                  </a:extLst>
                </a:gridCol>
              </a:tblGrid>
              <a:tr h="187889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Инвестиции, тыс. руб.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Объем производства и </a:t>
                      </a:r>
                      <a:r>
                        <a:rPr lang="ru-RU" sz="2000" dirty="0" err="1">
                          <a:effectLst/>
                        </a:rPr>
                        <a:t>реализ</a:t>
                      </a:r>
                      <a:r>
                        <a:rPr lang="ru-RU" sz="2000" dirty="0">
                          <a:effectLst/>
                        </a:rPr>
                        <a:t>-и. т./год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Затраты на произ-во 1 кг прод-ии</a:t>
                      </a:r>
                      <a:endParaRPr lang="ru-RU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Затраты на произ-во, тыс. руб./ год</a:t>
                      </a:r>
                      <a:endParaRPr lang="ru-RU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Прибыль, тыс. руб./год</a:t>
                      </a:r>
                      <a:endParaRPr lang="ru-RU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Рентабельность, %</a:t>
                      </a:r>
                      <a:endParaRPr lang="ru-RU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47034302"/>
                  </a:ext>
                </a:extLst>
              </a:tr>
              <a:tr h="91455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Мини-пекарня</a:t>
                      </a:r>
                      <a:endParaRPr lang="ru-RU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5 000</a:t>
                      </a:r>
                      <a:endParaRPr lang="ru-RU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360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14 400</a:t>
                      </a:r>
                      <a:endParaRPr lang="ru-RU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23 224</a:t>
                      </a:r>
                      <a:endParaRPr lang="ru-RU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161</a:t>
                      </a:r>
                      <a:endParaRPr lang="ru-RU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216340034"/>
                  </a:ext>
                </a:extLst>
              </a:tr>
              <a:tr h="11328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Хлебозавод</a:t>
                      </a:r>
                      <a:endParaRPr lang="ru-RU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125 000</a:t>
                      </a:r>
                      <a:endParaRPr lang="ru-RU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8 385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295 368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497 413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168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562022731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5561" y="331812"/>
            <a:ext cx="864096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  <a:tab pos="484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  <a:tab pos="484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  <a:tab pos="484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  <a:tab pos="484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  <a:tab pos="484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  <a:tab pos="484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  <a:tab pos="484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  <a:tab pos="484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  <a:tab pos="484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  <a:tab pos="4848225" algn="l"/>
              </a:tabLst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2 – Сравнительный расчет эффективности производства хлебобулочных изделий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  <a:tab pos="4848225" algn="l"/>
              </a:tabLst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2866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860698"/>
              </p:ext>
            </p:extLst>
          </p:nvPr>
        </p:nvGraphicFramePr>
        <p:xfrm>
          <a:off x="358738" y="908720"/>
          <a:ext cx="8424935" cy="5725252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6394367">
                  <a:extLst>
                    <a:ext uri="{9D8B030D-6E8A-4147-A177-3AD203B41FA5}">
                      <a16:colId xmlns:a16="http://schemas.microsoft.com/office/drawing/2014/main" xmlns="" val="3955980326"/>
                    </a:ext>
                  </a:extLst>
                </a:gridCol>
                <a:gridCol w="2030568">
                  <a:extLst>
                    <a:ext uri="{9D8B030D-6E8A-4147-A177-3AD203B41FA5}">
                      <a16:colId xmlns:a16="http://schemas.microsoft.com/office/drawing/2014/main" xmlns="" val="4176010379"/>
                    </a:ext>
                  </a:extLst>
                </a:gridCol>
              </a:tblGrid>
              <a:tr h="472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Параметр 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Оценка параметра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25074248"/>
                  </a:ext>
                </a:extLst>
              </a:tr>
              <a:tr h="4720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Доля покупателей с большим объемом продаж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89426847"/>
                  </a:ext>
                </a:extLst>
              </a:tr>
              <a:tr h="4720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Склонность к переключению на товары-субституты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18277810"/>
                  </a:ext>
                </a:extLst>
              </a:tr>
              <a:tr h="4720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Чувствительность к цене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56541307"/>
                  </a:ext>
                </a:extLst>
              </a:tr>
              <a:tr h="4720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Потребители не удовлетворены качеством существующего товара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28861125"/>
                  </a:ext>
                </a:extLst>
              </a:tr>
              <a:tr h="4720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Итого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9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09620716"/>
                  </a:ext>
                </a:extLst>
              </a:tr>
              <a:tr h="472052">
                <a:tc>
                  <a:txBody>
                    <a:bodyPr/>
                    <a:lstStyle/>
                    <a:p>
                      <a:pPr indent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>
                          <a:effectLst/>
                        </a:rPr>
                        <a:t>Низкий уровень угрозы ухода клиента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>
                          <a:effectLst/>
                        </a:rPr>
                        <a:t>4 балла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25579994"/>
                  </a:ext>
                </a:extLst>
              </a:tr>
              <a:tr h="472052">
                <a:tc>
                  <a:txBody>
                    <a:bodyPr/>
                    <a:lstStyle/>
                    <a:p>
                      <a:pPr indent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Средний уровень угрозы ухода клиента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>
                          <a:effectLst/>
                        </a:rPr>
                        <a:t>5-8 баллов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98582426"/>
                  </a:ext>
                </a:extLst>
              </a:tr>
              <a:tr h="472052">
                <a:tc>
                  <a:txBody>
                    <a:bodyPr/>
                    <a:lstStyle/>
                    <a:p>
                      <a:pPr indent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Высокий уровень угрозы ухода клиента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dirty="0">
                          <a:effectLst/>
                        </a:rPr>
                        <a:t>9-12 баллов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07116265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58738" y="332656"/>
            <a:ext cx="676875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225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2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Таблица 3 – Оценка рыночной власти покупателей	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013669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614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04813"/>
            <a:ext cx="3859213" cy="101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47688"/>
            <a:ext cx="2462212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-171450"/>
            <a:ext cx="9142412" cy="702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95700"/>
              </p:ext>
            </p:extLst>
          </p:nvPr>
        </p:nvGraphicFramePr>
        <p:xfrm>
          <a:off x="451223" y="1009713"/>
          <a:ext cx="8241554" cy="5290576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6255184">
                  <a:extLst>
                    <a:ext uri="{9D8B030D-6E8A-4147-A177-3AD203B41FA5}">
                      <a16:colId xmlns:a16="http://schemas.microsoft.com/office/drawing/2014/main" xmlns="" val="4143203787"/>
                    </a:ext>
                  </a:extLst>
                </a:gridCol>
                <a:gridCol w="1986370">
                  <a:extLst>
                    <a:ext uri="{9D8B030D-6E8A-4147-A177-3AD203B41FA5}">
                      <a16:colId xmlns:a16="http://schemas.microsoft.com/office/drawing/2014/main" xmlns="" val="2555011537"/>
                    </a:ext>
                  </a:extLst>
                </a:gridCol>
              </a:tblGrid>
              <a:tr h="515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Параметр 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Оценка параметра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49728857"/>
                  </a:ext>
                </a:extLst>
              </a:tr>
              <a:tr h="5154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Количество поставщиков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04983353"/>
                  </a:ext>
                </a:extLst>
              </a:tr>
              <a:tr h="5154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Ограниченность ресурсов поставщиков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89896963"/>
                  </a:ext>
                </a:extLst>
              </a:tr>
              <a:tr h="5154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Издержки переключения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86658638"/>
                  </a:ext>
                </a:extLst>
              </a:tr>
              <a:tr h="5154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Приоритетность направления для поставщика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89012559"/>
                  </a:ext>
                </a:extLst>
              </a:tr>
              <a:tr h="5154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Итого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4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46421002"/>
                  </a:ext>
                </a:extLst>
              </a:tr>
              <a:tr h="5154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dirty="0">
                          <a:effectLst/>
                        </a:rPr>
                        <a:t>Низкий уровень влияния поставщика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>
                          <a:effectLst/>
                        </a:rPr>
                        <a:t>4 балла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42433471"/>
                  </a:ext>
                </a:extLst>
              </a:tr>
              <a:tr h="5154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Средний уровень влияния поставщика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dirty="0">
                          <a:effectLst/>
                        </a:rPr>
                        <a:t>5-8 баллов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62295671"/>
                  </a:ext>
                </a:extLst>
              </a:tr>
              <a:tr h="5154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Высокий уровень влияния поставщика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dirty="0">
                          <a:effectLst/>
                        </a:rPr>
                        <a:t>9-12 баллов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43097172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34902" y="222227"/>
            <a:ext cx="69453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Таблица 4 – Оценка рыночной власти поставщиков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9704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849313" y="1338263"/>
            <a:ext cx="751205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514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sz="220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9" name="Text Box 9"/>
          <p:cNvSpPr txBox="1">
            <a:spLocks noChangeArrowheads="1"/>
          </p:cNvSpPr>
          <p:nvPr/>
        </p:nvSpPr>
        <p:spPr bwMode="auto">
          <a:xfrm>
            <a:off x="501650" y="6076950"/>
            <a:ext cx="8207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407829"/>
              </p:ext>
            </p:extLst>
          </p:nvPr>
        </p:nvGraphicFramePr>
        <p:xfrm>
          <a:off x="501650" y="1268761"/>
          <a:ext cx="8318822" cy="5009424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476374">
                  <a:extLst>
                    <a:ext uri="{9D8B030D-6E8A-4147-A177-3AD203B41FA5}">
                      <a16:colId xmlns:a16="http://schemas.microsoft.com/office/drawing/2014/main" xmlns="" val="882009272"/>
                    </a:ext>
                  </a:extLst>
                </a:gridCol>
                <a:gridCol w="2842448">
                  <a:extLst>
                    <a:ext uri="{9D8B030D-6E8A-4147-A177-3AD203B41FA5}">
                      <a16:colId xmlns:a16="http://schemas.microsoft.com/office/drawing/2014/main" xmlns="" val="1165191092"/>
                    </a:ext>
                  </a:extLst>
                </a:gridCol>
              </a:tblGrid>
              <a:tr h="874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Параметр 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Оценка параметра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6531895"/>
                  </a:ext>
                </a:extLst>
              </a:tr>
              <a:tr h="8053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Товары-заменители «цена-качество»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75979996"/>
                  </a:ext>
                </a:extLst>
              </a:tr>
              <a:tr h="8053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Итого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38259352"/>
                  </a:ext>
                </a:extLst>
              </a:tr>
              <a:tr h="8053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>
                          <a:effectLst/>
                        </a:rPr>
                        <a:t>Низкий уровень угрозы со стороны товаров-заменителей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>
                          <a:effectLst/>
                        </a:rPr>
                        <a:t>1 балл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61632925"/>
                  </a:ext>
                </a:extLst>
              </a:tr>
              <a:tr h="8053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Средний уровень угрозы со стороны товаров-заменителей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>
                          <a:effectLst/>
                        </a:rPr>
                        <a:t>2 балла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2780467"/>
                  </a:ext>
                </a:extLst>
              </a:tr>
              <a:tr h="8053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Высокий уровень угрозы со стороны товаров-заменителей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dirty="0">
                          <a:effectLst/>
                        </a:rPr>
                        <a:t>3 балла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81404454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95536" y="269598"/>
            <a:ext cx="734481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Таблица 5 – Оценка угрозы со стороны товаров-заменителей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2300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512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04813"/>
            <a:ext cx="3859213" cy="101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47688"/>
            <a:ext cx="2462212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16806"/>
              </p:ext>
            </p:extLst>
          </p:nvPr>
        </p:nvGraphicFramePr>
        <p:xfrm>
          <a:off x="555340" y="947320"/>
          <a:ext cx="7841248" cy="5583688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168788">
                  <a:extLst>
                    <a:ext uri="{9D8B030D-6E8A-4147-A177-3AD203B41FA5}">
                      <a16:colId xmlns:a16="http://schemas.microsoft.com/office/drawing/2014/main" xmlns="" val="3615743689"/>
                    </a:ext>
                  </a:extLst>
                </a:gridCol>
                <a:gridCol w="2672460">
                  <a:extLst>
                    <a:ext uri="{9D8B030D-6E8A-4147-A177-3AD203B41FA5}">
                      <a16:colId xmlns:a16="http://schemas.microsoft.com/office/drawing/2014/main" xmlns="" val="710100248"/>
                    </a:ext>
                  </a:extLst>
                </a:gridCol>
              </a:tblGrid>
              <a:tr h="393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Параметр 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Оценка параметра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68412157"/>
                  </a:ext>
                </a:extLst>
              </a:tr>
              <a:tr h="5362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Количество игроков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84520218"/>
                  </a:ext>
                </a:extLst>
              </a:tr>
              <a:tr h="3254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Темп роста рынка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52594768"/>
                  </a:ext>
                </a:extLst>
              </a:tr>
              <a:tr h="3615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Уровень </a:t>
                      </a:r>
                      <a:r>
                        <a:rPr lang="ru-RU" sz="2400" dirty="0" err="1" smtClean="0">
                          <a:effectLst/>
                        </a:rPr>
                        <a:t>диффер</a:t>
                      </a:r>
                      <a:r>
                        <a:rPr lang="ru-RU" sz="2400" dirty="0" smtClean="0">
                          <a:effectLst/>
                        </a:rPr>
                        <a:t>. </a:t>
                      </a:r>
                      <a:r>
                        <a:rPr lang="ru-RU" sz="2400" dirty="0">
                          <a:effectLst/>
                        </a:rPr>
                        <a:t>продукта на рынке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4256922"/>
                  </a:ext>
                </a:extLst>
              </a:tr>
              <a:tr h="3256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Создание товарных запасов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82022428"/>
                  </a:ext>
                </a:extLst>
              </a:tr>
              <a:tr h="3617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Ограничение в повышении цен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01486305"/>
                  </a:ext>
                </a:extLst>
              </a:tr>
              <a:tr h="3979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Итого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1778099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>
                          <a:effectLst/>
                        </a:rPr>
                        <a:t>Низкий уровень внутриотраслевой конкуренции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>
                          <a:effectLst/>
                        </a:rPr>
                        <a:t>5 баллов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69525888"/>
                  </a:ext>
                </a:extLst>
              </a:tr>
              <a:tr h="695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Средний уровень внутриотраслевой конкуренции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>
                          <a:effectLst/>
                        </a:rPr>
                        <a:t>6-9 баллов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02078875"/>
                  </a:ext>
                </a:extLst>
              </a:tr>
              <a:tr h="536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Высокий уровень внутриотраслевой конкуренции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dirty="0">
                          <a:effectLst/>
                        </a:rPr>
                        <a:t>10-12 баллов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3769969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2153" y="316855"/>
            <a:ext cx="79906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Таблица 6 – Оценка уровня внутриотраслевой конкуренции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3543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8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9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764</Words>
  <Application>Microsoft Office PowerPoint</Application>
  <PresentationFormat>Экран (4:3)</PresentationFormat>
  <Paragraphs>188</Paragraphs>
  <Slides>13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8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Тема Office</vt:lpstr>
      <vt:lpstr>1_Тема Office</vt:lpstr>
      <vt:lpstr>2_Тема Office</vt:lpstr>
      <vt:lpstr>3_Тема Office</vt:lpstr>
      <vt:lpstr>4_Тема Office</vt:lpstr>
      <vt:lpstr>5_Тема Office</vt:lpstr>
      <vt:lpstr>8_Тема Office</vt:lpstr>
      <vt:lpstr>9_Тема Office</vt:lpstr>
      <vt:lpstr>Конкуренция, ее виды в РФ. Методы анализа конкурентоспособности на предприятии.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ПОВЫШЕНИЕ ЭФФЕКТИВНОСТИ ИНВЕСТИЦИОННОЙ  ДЕЯТЕЛЬНОСТИ                                    ООО «ХЛЕБОКОМБИНАТ ЛАВИНА»  Г. АРМАВИРА</dc:title>
  <dc:creator>Карина Джанунц</dc:creator>
  <cp:lastModifiedBy>Владимир</cp:lastModifiedBy>
  <cp:revision>54</cp:revision>
  <dcterms:created xsi:type="dcterms:W3CDTF">2017-06-16T12:23:55Z</dcterms:created>
  <dcterms:modified xsi:type="dcterms:W3CDTF">2019-12-03T18:43:00Z</dcterms:modified>
</cp:coreProperties>
</file>