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780108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4000" dirty="0" smtClean="0">
                <a:effectLst/>
              </a:rPr>
              <a:t>Город без мусора, раздельная </a:t>
            </a:r>
            <a:r>
              <a:rPr lang="ru-RU" sz="4000" dirty="0">
                <a:effectLst/>
              </a:rPr>
              <a:t>сортировка </a:t>
            </a:r>
            <a:r>
              <a:rPr lang="ru-RU" sz="4000" dirty="0" smtClean="0">
                <a:effectLst/>
              </a:rPr>
              <a:t>ТБО.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717032"/>
            <a:ext cx="3096344" cy="216024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1800" dirty="0" smtClean="0"/>
              <a:t>Подготовили:</a:t>
            </a:r>
            <a:br>
              <a:rPr lang="ru-RU" sz="1800" dirty="0" smtClean="0"/>
            </a:br>
            <a:r>
              <a:rPr lang="ru-RU" sz="1800" dirty="0" smtClean="0"/>
              <a:t>Студентка Сочинского государственного университета</a:t>
            </a:r>
          </a:p>
          <a:p>
            <a:pPr algn="l"/>
            <a:r>
              <a:rPr lang="ru-RU" sz="1800" dirty="0" smtClean="0"/>
              <a:t> </a:t>
            </a:r>
            <a:r>
              <a:rPr lang="ru-RU" sz="1800" dirty="0" err="1" smtClean="0"/>
              <a:t>Удотова</a:t>
            </a:r>
            <a:r>
              <a:rPr lang="ru-RU" sz="1800" dirty="0"/>
              <a:t> </a:t>
            </a:r>
            <a:r>
              <a:rPr lang="ru-RU" sz="1800" dirty="0" smtClean="0"/>
              <a:t>Ольга Сергеевна. </a:t>
            </a:r>
            <a:br>
              <a:rPr lang="ru-RU" sz="1800" dirty="0" smtClean="0"/>
            </a:br>
            <a:r>
              <a:rPr lang="ru-RU" sz="1800" dirty="0" smtClean="0"/>
              <a:t>Научный руководитель  </a:t>
            </a:r>
            <a:r>
              <a:rPr lang="ru-RU" sz="1800" dirty="0" err="1" smtClean="0"/>
              <a:t>к.т.н</a:t>
            </a:r>
            <a:r>
              <a:rPr lang="ru-RU" sz="1800" dirty="0" smtClean="0"/>
              <a:t>, доцент Сочинского государственного университета Приходько Людмила </a:t>
            </a:r>
            <a:r>
              <a:rPr lang="ru-RU" sz="1800" smtClean="0"/>
              <a:t>Николаевна 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910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Таким образом, требуется </a:t>
            </a:r>
            <a:r>
              <a:rPr lang="ru-RU" dirty="0"/>
              <a:t>комплексный подход к разработке программы взаимодействия с населением, формированию у него культуры экологической ответственности. </a:t>
            </a:r>
            <a:r>
              <a:rPr lang="ru-RU" dirty="0" smtClean="0"/>
              <a:t>Необходимо сформировать </a:t>
            </a:r>
            <a:r>
              <a:rPr lang="ru-RU" dirty="0"/>
              <a:t>потребность населения внести свой вклад в решение актуальных социальных задач возможно, в том числе и средствами </a:t>
            </a:r>
            <a:r>
              <a:rPr lang="ru-RU" dirty="0" smtClean="0"/>
              <a:t>PR. Только так мы сможем изменить экологическую обстановку к лучшему.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Вывод: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2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87824" y="3140968"/>
            <a:ext cx="3312368" cy="10081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57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20879" cy="316835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sz="2400" b="0" dirty="0" smtClean="0">
                <a:effectLst/>
              </a:rPr>
              <a:t>  </a:t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>Актуальность проблемы. 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0" dirty="0" smtClean="0">
                <a:effectLst/>
                <a:latin typeface="Times New Roman" pitchFamily="18" charset="0"/>
                <a:cs typeface="Times New Roman" pitchFamily="18" charset="0"/>
              </a:rPr>
              <a:t>Загрязнение </a:t>
            </a:r>
            <a: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  <a:t>окружающей среды твердыми бытовыми отходами неизменно ведет к нарушению экологического баланса не только в некоторых регионах, но и на всей планете в целом. И неудивительно, что ликвидация вредного влияния на природу подобного рода загрязнений – проблема, которая волнует не только Россию, но и все мировое сообщество.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1026" name="Picture 2" descr="C:\Users\labutts01\Desktop\DSC_003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9905" r="19369" b="11244"/>
          <a:stretch/>
        </p:blipFill>
        <p:spPr bwMode="auto">
          <a:xfrm>
            <a:off x="2483768" y="3212976"/>
            <a:ext cx="4221957" cy="290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7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208912" cy="3168352"/>
          </a:xfrm>
        </p:spPr>
        <p:txBody>
          <a:bodyPr>
            <a:normAutofit fontScale="92500" lnSpcReduction="20000"/>
          </a:bodyPr>
          <a:lstStyle/>
          <a:p>
            <a:pPr marL="45720" indent="0" fontAlgn="base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Основных причин у раздельного сбора отходов всего две: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несомненная экономическая выгода для экономики страны (частично отпадает потребность в новом, зачастую невосполнимом природном сырье);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решение экологических проблем, повсеместно возникающих вблизи крупных свалок мусора (процессы гниения сопровождаются распространением болезнетворных бактерий и токсичных продуктов распада, которые свободно проникают в грунтовые воды и загрязняют как водоёмы (подземные и наземные), так и окружающую почву).</a:t>
            </a:r>
          </a:p>
          <a:p>
            <a:endParaRPr lang="ru-RU" dirty="0"/>
          </a:p>
        </p:txBody>
      </p:sp>
      <p:pic>
        <p:nvPicPr>
          <p:cNvPr id="4" name="Picture 2" descr="C:\Users\kirillov\Desktop\00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3447107" cy="239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5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616" y="404664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b="1" dirty="0"/>
              <a:t>Правила сортировки мусора</a:t>
            </a:r>
            <a:endParaRPr lang="ru-RU" dirty="0"/>
          </a:p>
          <a:p>
            <a:pPr fontAlgn="t"/>
            <a:r>
              <a:rPr lang="ru-RU" dirty="0" smtClean="0"/>
              <a:t>    Правила </a:t>
            </a:r>
            <a:r>
              <a:rPr lang="ru-RU" dirty="0"/>
              <a:t>сортировки мусора могут существенно отличаться в зависимости от страны, особенно цветом контейнера для каждого из видов мусора, однако они все имеют между собой больше сходств, нежели различий. </a:t>
            </a:r>
            <a:r>
              <a:rPr lang="ru-RU" u="sng" dirty="0"/>
              <a:t>Итак, каковы же основные правила сортировки?</a:t>
            </a:r>
            <a:endParaRPr lang="ru-RU" dirty="0"/>
          </a:p>
          <a:p>
            <a:pPr lvl="0" fontAlgn="t"/>
            <a:r>
              <a:rPr lang="ru-RU" dirty="0" smtClean="0"/>
              <a:t>    Все </a:t>
            </a:r>
            <a:r>
              <a:rPr lang="ru-RU" dirty="0"/>
              <a:t>пищевые отходы, равно как и другие отходы органического происхождения, например, трава, листья, а также бумажные салфетки и полотенца должны выбрасываться вместе.</a:t>
            </a:r>
          </a:p>
          <a:p>
            <a:pPr lvl="0" fontAlgn="t"/>
            <a:r>
              <a:rPr lang="ru-RU" dirty="0" smtClean="0"/>
              <a:t>    Стекло </a:t>
            </a:r>
            <a:r>
              <a:rPr lang="ru-RU" dirty="0"/>
              <a:t>должно выбрасываться в отдельный контейнер.</a:t>
            </a:r>
          </a:p>
          <a:p>
            <a:pPr lvl="0" fontAlgn="t"/>
            <a:r>
              <a:rPr lang="ru-RU" dirty="0" smtClean="0"/>
              <a:t>    Бумага </a:t>
            </a:r>
            <a:r>
              <a:rPr lang="ru-RU" dirty="0"/>
              <a:t>и картон также должны собираться отдельно от всего остального мусора.</a:t>
            </a:r>
          </a:p>
          <a:p>
            <a:pPr lvl="0" fontAlgn="t"/>
            <a:r>
              <a:rPr lang="ru-RU" dirty="0" smtClean="0"/>
              <a:t>    Упаковка </a:t>
            </a:r>
            <a:r>
              <a:rPr lang="ru-RU" dirty="0"/>
              <a:t>из пластика и метала является пригодной к вторичной переработке, поэтому она должна собираться в отдельный контейнер.</a:t>
            </a:r>
          </a:p>
          <a:p>
            <a:pPr lvl="0" fontAlgn="t"/>
            <a:r>
              <a:rPr lang="ru-RU" dirty="0" smtClean="0"/>
              <a:t>    Батарейки</a:t>
            </a:r>
            <a:r>
              <a:rPr lang="ru-RU" dirty="0"/>
              <a:t>, ртутные лампы и иные опасные для окружающей среды предметы должны собираться отдельные контейнеры.</a:t>
            </a:r>
          </a:p>
          <a:p>
            <a:pPr lvl="0" fontAlgn="t"/>
            <a:r>
              <a:rPr lang="ru-RU" dirty="0"/>
              <a:t>Непригодный для вторичной переработки мусор также должен собираться отдельно.</a:t>
            </a:r>
          </a:p>
        </p:txBody>
      </p:sp>
    </p:spTree>
    <p:extLst>
      <p:ext uri="{BB962C8B-B14F-4D97-AF65-F5344CB8AC3E}">
        <p14:creationId xmlns:p14="http://schemas.microsoft.com/office/powerpoint/2010/main" val="215594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484784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· </a:t>
            </a:r>
            <a:r>
              <a:rPr lang="ru-RU" dirty="0" smtClean="0"/>
              <a:t>Формирование </a:t>
            </a:r>
            <a:r>
              <a:rPr lang="ru-RU" dirty="0"/>
              <a:t>новой экологической культуры, повышение сознательности</a:t>
            </a:r>
            <a:r>
              <a:rPr lang="ru-RU" b="1" dirty="0"/>
              <a:t> </a:t>
            </a:r>
            <a:r>
              <a:rPr lang="ru-RU" dirty="0"/>
              <a:t>населения </a:t>
            </a:r>
            <a:r>
              <a:rPr lang="ru-RU" dirty="0" smtClean="0"/>
              <a:t>г. Сочи через </a:t>
            </a:r>
            <a:r>
              <a:rPr lang="ru-RU" dirty="0"/>
              <a:t>привлечение их в процесс раздельного сбора мусора.</a:t>
            </a:r>
          </a:p>
          <a:p>
            <a:r>
              <a:rPr lang="ru-RU" dirty="0" smtClean="0"/>
              <a:t>·</a:t>
            </a:r>
            <a:r>
              <a:rPr lang="ru-RU" dirty="0"/>
              <a:t>  Организация PR-компании по вовлечению населения в раздельный сбор мусора.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1133" y="33265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Цель проекта: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kirillov\Desktop\nNivKyOJIK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47" y="3284984"/>
            <a:ext cx="8280920" cy="208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1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Оля\Desktop\muso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9000"/>
            <a:ext cx="4212468" cy="24372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980728"/>
            <a:ext cx="6332240" cy="79208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43608" y="2060848"/>
            <a:ext cx="6705766" cy="144385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·  информировать население о проблемах, создаваемых бытовыми отходами, и о преимуществах раздельного сбора мусора;</a:t>
            </a:r>
          </a:p>
          <a:p>
            <a:r>
              <a:rPr lang="ru-RU" dirty="0"/>
              <a:t>·  способствовать снижению загрязнения территории </a:t>
            </a:r>
            <a:r>
              <a:rPr lang="ru-RU" dirty="0" smtClean="0"/>
              <a:t>Краснодарского края, </a:t>
            </a:r>
            <a:r>
              <a:rPr lang="ru-RU" dirty="0"/>
              <a:t>улучшению экологической обстановки;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72400" cy="1524000"/>
          </a:xfrm>
        </p:spPr>
        <p:txBody>
          <a:bodyPr/>
          <a:lstStyle/>
          <a:p>
            <a:r>
              <a:rPr lang="ru-RU" dirty="0" smtClean="0"/>
              <a:t>Целевая аудитория: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8064896" cy="4320480"/>
          </a:xfrm>
        </p:spPr>
        <p:txBody>
          <a:bodyPr>
            <a:noAutofit/>
          </a:bodyPr>
          <a:lstStyle/>
          <a:p>
            <a:r>
              <a:rPr lang="ru-RU" sz="1200" i="1" u="sng" dirty="0" smtClean="0">
                <a:solidFill>
                  <a:schemeClr val="tx2"/>
                </a:solidFill>
              </a:rPr>
              <a:t>-детский сад(3 года-7 лет) </a:t>
            </a:r>
            <a:r>
              <a:rPr lang="ru-RU" sz="1200" dirty="0" smtClean="0">
                <a:solidFill>
                  <a:schemeClr val="tx2"/>
                </a:solidFill>
              </a:rPr>
              <a:t>В этом возрасте дети готовы проявлять инициативу в воспитании родителей, а также готовы приучать всех вокруг правильно сортировать твёрдые бытовые отходы.  </a:t>
            </a:r>
          </a:p>
          <a:p>
            <a:r>
              <a:rPr lang="ru-RU" sz="1200" i="1" u="sng" dirty="0" smtClean="0">
                <a:solidFill>
                  <a:schemeClr val="tx2"/>
                </a:solidFill>
              </a:rPr>
              <a:t>- </a:t>
            </a:r>
            <a:r>
              <a:rPr lang="ru-RU" sz="1200" i="1" u="sng" dirty="0">
                <a:solidFill>
                  <a:schemeClr val="tx2"/>
                </a:solidFill>
              </a:rPr>
              <a:t>школьники</a:t>
            </a:r>
            <a:r>
              <a:rPr lang="ru-RU" sz="1200" dirty="0">
                <a:solidFill>
                  <a:schemeClr val="tx2"/>
                </a:solidFill>
              </a:rPr>
              <a:t> (11 – 17 лет). Данный возрастной отрезок характеризуется жизненным самоопределением. В этом возрасте человек строит планы на будущее, происходит формирование миро­воззрения, ста­новление индивидуальности. Поэтому именно в этом возрасте, возможно, привить экологические ценности и связать их с грамотным поведением по отношению к окружающей среде.</a:t>
            </a:r>
          </a:p>
          <a:p>
            <a:r>
              <a:rPr lang="ru-RU" sz="1200" i="1" dirty="0">
                <a:solidFill>
                  <a:schemeClr val="tx2"/>
                </a:solidFill>
              </a:rPr>
              <a:t>Основная задача</a:t>
            </a:r>
            <a:r>
              <a:rPr lang="ru-RU" sz="1200" dirty="0">
                <a:solidFill>
                  <a:schemeClr val="tx2"/>
                </a:solidFill>
              </a:rPr>
              <a:t> при работе со школьниками среднего и высшего звена – воспитательная и просветительская и привитие первоначальных навыков раздельного сбора отходов.</a:t>
            </a:r>
          </a:p>
          <a:p>
            <a:r>
              <a:rPr lang="ru-RU" sz="1200" i="1" u="sng" dirty="0">
                <a:solidFill>
                  <a:schemeClr val="tx2"/>
                </a:solidFill>
              </a:rPr>
              <a:t>- студенты.</a:t>
            </a:r>
            <a:r>
              <a:rPr lang="ru-RU" sz="1200" dirty="0">
                <a:solidFill>
                  <a:schemeClr val="tx2"/>
                </a:solidFill>
              </a:rPr>
              <a:t> Студенчество характеризуется высоким уровнем ответственности, высокой социальной активностью.</a:t>
            </a:r>
          </a:p>
          <a:p>
            <a:r>
              <a:rPr lang="ru-RU" sz="1200" i="1" dirty="0">
                <a:solidFill>
                  <a:schemeClr val="tx2"/>
                </a:solidFill>
              </a:rPr>
              <a:t>Основная задача</a:t>
            </a:r>
            <a:r>
              <a:rPr lang="ru-RU" sz="1200" dirty="0">
                <a:solidFill>
                  <a:schemeClr val="tx2"/>
                </a:solidFill>
              </a:rPr>
              <a:t> – просветительская и воспитательная.</a:t>
            </a:r>
          </a:p>
          <a:p>
            <a:r>
              <a:rPr lang="ru-RU" sz="1200" i="1" u="sng" dirty="0">
                <a:solidFill>
                  <a:schemeClr val="tx2"/>
                </a:solidFill>
              </a:rPr>
              <a:t>- </a:t>
            </a:r>
            <a:r>
              <a:rPr lang="ru-RU" sz="1200" i="1" dirty="0" smtClean="0">
                <a:solidFill>
                  <a:schemeClr val="tx2"/>
                </a:solidFill>
              </a:rPr>
              <a:t>Основная </a:t>
            </a:r>
            <a:r>
              <a:rPr lang="ru-RU" sz="1200" i="1" dirty="0">
                <a:solidFill>
                  <a:schemeClr val="tx2"/>
                </a:solidFill>
              </a:rPr>
              <a:t>задача - </a:t>
            </a:r>
            <a:r>
              <a:rPr lang="ru-RU" sz="1200" dirty="0">
                <a:solidFill>
                  <a:schemeClr val="tx2"/>
                </a:solidFill>
              </a:rPr>
              <a:t>формирование экологической культуры, повышение социальной ответственности населения, воспитание бережного отношения к своему подъезду – дому – двору.</a:t>
            </a:r>
          </a:p>
          <a:p>
            <a:r>
              <a:rPr lang="ru-RU" sz="1200" i="1" u="sng" dirty="0">
                <a:solidFill>
                  <a:schemeClr val="tx2"/>
                </a:solidFill>
              </a:rPr>
              <a:t>- взрослое население домов</a:t>
            </a:r>
            <a:r>
              <a:rPr lang="ru-RU" sz="1200" dirty="0">
                <a:solidFill>
                  <a:schemeClr val="tx2"/>
                </a:solidFill>
              </a:rPr>
              <a:t> (работающие люди и пенсионеры</a:t>
            </a:r>
            <a:r>
              <a:rPr lang="ru-RU" sz="1200" dirty="0" smtClean="0">
                <a:solidFill>
                  <a:schemeClr val="tx2"/>
                </a:solidFill>
              </a:rPr>
              <a:t>), </a:t>
            </a:r>
            <a:r>
              <a:rPr lang="ru-RU" sz="1200" dirty="0">
                <a:solidFill>
                  <a:schemeClr val="tx2"/>
                </a:solidFill>
              </a:rPr>
              <a:t>которое, в большинстве случаев, ориентировано на повышение собственного статуса. Поэтому участие в проекте раздельного сбора отходов целесообразно связывать с возможностью повышения социального культурного уровня.</a:t>
            </a:r>
          </a:p>
          <a:p>
            <a:r>
              <a:rPr lang="ru-RU" sz="1200" i="1" dirty="0">
                <a:solidFill>
                  <a:schemeClr val="tx2"/>
                </a:solidFill>
              </a:rPr>
              <a:t>Основная задача </a:t>
            </a:r>
            <a:r>
              <a:rPr lang="ru-RU" sz="1200" dirty="0">
                <a:solidFill>
                  <a:schemeClr val="tx2"/>
                </a:solidFill>
              </a:rPr>
              <a:t>– информирование в области проблемы бытовых отходов, достижение понимания представителями данной целевой аудитории важности и необходимости участия каждого индивида в раздельном сборе отходов.</a:t>
            </a:r>
          </a:p>
        </p:txBody>
      </p:sp>
    </p:spTree>
    <p:extLst>
      <p:ext uri="{BB962C8B-B14F-4D97-AF65-F5344CB8AC3E}">
        <p14:creationId xmlns:p14="http://schemas.microsoft.com/office/powerpoint/2010/main" val="16830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558608" cy="8206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Мероприятие для внедрения сортировки мусора в Краснодарском крае: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7920880" cy="3384376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Проведение интерактивных мероприятий, направленных на информирование детей младшего возраста и молодежи.(Проведение встреч в школах, детских садах, ВУЗах, на городских мероприятиях)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тенденции сохранения экологического баланса в городе в сознании людей.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Встречи с администрацией городов Краснодарского края с предложениями внедрения различных видов сортировки мусора.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/>
              <a:t> Опрос населения о раздельном сборе отходов.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Внедрение системы раздельного сбора отходов в </a:t>
            </a:r>
            <a:r>
              <a:rPr lang="ru-RU" dirty="0" smtClean="0"/>
              <a:t>учреждениях высшего и среднего образования.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Выработка механизма сдачи раздельно собранных </a:t>
            </a:r>
            <a:r>
              <a:rPr lang="ru-RU" dirty="0" smtClean="0"/>
              <a:t>отходов.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/>
              <a:t>Работа с </a:t>
            </a:r>
            <a:r>
              <a:rPr lang="ru-RU" dirty="0" smtClean="0"/>
              <a:t>общественностью.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88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kirillov\Desktop\wa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16499"/>
            <a:ext cx="7128792" cy="427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452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226</TotalTime>
  <Words>435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Город без мусора, раздельная сортировка ТБО.  </vt:lpstr>
      <vt:lpstr>   Актуальность проблемы.   Загрязнение окружающей среды твердыми бытовыми отходами неизменно ведет к нарушению экологического баланса не только в некоторых регионах, но и на всей планете в целом. И неудивительно, что ликвидация вредного влияния на природу подобного рода загрязнений – проблема, которая волнует не только Россию, но и все мировое сообщество. </vt:lpstr>
      <vt:lpstr>Презентация PowerPoint</vt:lpstr>
      <vt:lpstr>Презентация PowerPoint</vt:lpstr>
      <vt:lpstr>Презентация PowerPoint</vt:lpstr>
      <vt:lpstr>Задачи:</vt:lpstr>
      <vt:lpstr>Целевая аудитория:</vt:lpstr>
      <vt:lpstr>Мероприятие для внедрения сортировки мусора в Краснодарском крае:</vt:lpstr>
      <vt:lpstr>Презентация PowerPoint</vt:lpstr>
      <vt:lpstr>Вывод: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Раздельная сортировка ТБО, перспективы и трудности</dc:title>
  <dc:creator>Лаборант 1 кафедры УТТС</dc:creator>
  <cp:lastModifiedBy>DGrunskaya</cp:lastModifiedBy>
  <cp:revision>16</cp:revision>
  <dcterms:created xsi:type="dcterms:W3CDTF">2017-10-27T11:05:19Z</dcterms:created>
  <dcterms:modified xsi:type="dcterms:W3CDTF">2018-09-26T08:22:34Z</dcterms:modified>
</cp:coreProperties>
</file>