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74" r:id="rId3"/>
    <p:sldId id="275" r:id="rId4"/>
    <p:sldId id="271" r:id="rId5"/>
    <p:sldId id="269" r:id="rId6"/>
    <p:sldId id="260" r:id="rId7"/>
    <p:sldId id="261" r:id="rId8"/>
    <p:sldId id="277" r:id="rId9"/>
    <p:sldId id="288" r:id="rId10"/>
    <p:sldId id="28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ns-pc" initials="d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2FA"/>
    <a:srgbClr val="8FDDF5"/>
    <a:srgbClr val="BBE9FD"/>
    <a:srgbClr val="FFFF66"/>
    <a:srgbClr val="F9FFC1"/>
    <a:srgbClr val="F5FA8A"/>
    <a:srgbClr val="FFFF00"/>
    <a:srgbClr val="FDFBA3"/>
    <a:srgbClr val="B9F2FF"/>
    <a:srgbClr val="90E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61" autoAdjust="0"/>
  </p:normalViewPr>
  <p:slideViewPr>
    <p:cSldViewPr snapToGrid="0">
      <p:cViewPr>
        <p:scale>
          <a:sx n="114" d="100"/>
          <a:sy n="114" d="100"/>
        </p:scale>
        <p:origin x="-438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12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97056764618951"/>
          <c:y val="0.26876324673109964"/>
          <c:w val="0.59118540560601451"/>
          <c:h val="0.6353706648527471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респондентов</c:v>
                </c:pt>
              </c:strCache>
            </c:strRef>
          </c:tx>
          <c:dPt>
            <c:idx val="0"/>
            <c:bubble3D val="0"/>
            <c:explosion val="13"/>
            <c:spPr>
              <a:solidFill>
                <a:srgbClr val="FFFF6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373-428B-A80C-88F382295AE2}"/>
              </c:ext>
            </c:extLst>
          </c:dPt>
          <c:dPt>
            <c:idx val="1"/>
            <c:bubble3D val="0"/>
            <c:explosion val="2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373-428B-A80C-88F382295AE2}"/>
              </c:ext>
            </c:extLst>
          </c:dPt>
          <c:dLbls>
            <c:dLbl>
              <c:idx val="0"/>
              <c:layout>
                <c:manualLayout>
                  <c:x val="-0.1005000062023894"/>
                  <c:y val="-0.168080324510480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377661849009504"/>
                      <c:h val="0.272801513637526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373-428B-A80C-88F382295AE2}"/>
                </c:ext>
              </c:extLst>
            </c:dLbl>
            <c:dLbl>
              <c:idx val="1"/>
              <c:layout>
                <c:manualLayout>
                  <c:x val="-8.2298252592887255E-2"/>
                  <c:y val="0.141546382248174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036610246768496"/>
                      <c:h val="0.179350940956415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373-428B-A80C-88F382295A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929</c:v>
                </c:pt>
                <c:pt idx="1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373-428B-A80C-88F382295AE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922160-2E23-44C4-9F67-8FFCAA3BD6B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00FFFE0-33FB-4342-BDD1-876A66967EBE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>
            <a:spcAft>
              <a:spcPts val="0"/>
            </a:spcAft>
          </a:pPr>
          <a:r>
            <a:rPr lang="ru-RU" sz="2000" dirty="0" smtClean="0">
              <a:solidFill>
                <a:schemeClr val="tx1"/>
              </a:solidFill>
            </a:rPr>
            <a:t> </a:t>
          </a:r>
          <a:r>
            <a:rPr lang="ru-RU" sz="2000" b="1" dirty="0" smtClean="0">
              <a:solidFill>
                <a:schemeClr val="tx1"/>
              </a:solidFill>
            </a:rPr>
            <a:t>ЦЕЛЬ: </a:t>
          </a:r>
        </a:p>
        <a:p>
          <a:pPr algn="ctr">
            <a:spcAft>
              <a:spcPct val="35000"/>
            </a:spcAft>
          </a:pPr>
          <a:r>
            <a:rPr lang="ru-RU" sz="2000" dirty="0" smtClean="0">
              <a:solidFill>
                <a:schemeClr val="tx1"/>
              </a:solidFill>
            </a:rPr>
            <a:t>Создание условий для предоставления туристических услуг эконом-класса, а также прокату снаряжения для активного отдыха молодежи 14-30 лет в муниципальных образованиях Краснодарского края.</a:t>
          </a:r>
          <a:endParaRPr lang="ru-RU" sz="2000" dirty="0">
            <a:solidFill>
              <a:schemeClr val="tx1"/>
            </a:solidFill>
          </a:endParaRPr>
        </a:p>
      </dgm:t>
    </dgm:pt>
    <dgm:pt modelId="{96CC2981-42F0-4A31-8AA4-07A1668C5D18}" type="parTrans" cxnId="{2D56666C-3542-4805-8466-4040FA82E271}">
      <dgm:prSet/>
      <dgm:spPr/>
      <dgm:t>
        <a:bodyPr/>
        <a:lstStyle/>
        <a:p>
          <a:endParaRPr lang="ru-RU"/>
        </a:p>
      </dgm:t>
    </dgm:pt>
    <dgm:pt modelId="{F70A701E-2F51-48B1-BC97-CF4B2EA14BFE}" type="sibTrans" cxnId="{2D56666C-3542-4805-8466-4040FA82E271}">
      <dgm:prSet/>
      <dgm:spPr/>
      <dgm:t>
        <a:bodyPr/>
        <a:lstStyle/>
        <a:p>
          <a:endParaRPr lang="ru-RU"/>
        </a:p>
      </dgm:t>
    </dgm:pt>
    <dgm:pt modelId="{37F0A2E7-5BB7-4F70-BDEE-7CDD1259B380}">
      <dgm:prSet custT="1"/>
      <dgm:spPr>
        <a:solidFill>
          <a:srgbClr val="FFFF66"/>
        </a:solidFill>
      </dgm:spPr>
      <dgm:t>
        <a:bodyPr/>
        <a:lstStyle/>
        <a:p>
          <a:pPr algn="ctr"/>
          <a:r>
            <a:rPr lang="ru-RU" sz="2000" b="1" smtClean="0">
              <a:solidFill>
                <a:schemeClr val="tx1"/>
              </a:solidFill>
            </a:rPr>
            <a:t>ЗАДАЧИ ПРОЕКТА:</a:t>
          </a:r>
          <a:endParaRPr lang="ru-RU" sz="2000" b="1" dirty="0">
            <a:solidFill>
              <a:schemeClr val="tx1"/>
            </a:solidFill>
          </a:endParaRPr>
        </a:p>
      </dgm:t>
    </dgm:pt>
    <dgm:pt modelId="{E1B1D840-44DB-4444-8929-1491C6E0BD3F}" type="parTrans" cxnId="{2A975C0E-6F53-4087-B8B2-E0FF2392CB9A}">
      <dgm:prSet/>
      <dgm:spPr/>
      <dgm:t>
        <a:bodyPr/>
        <a:lstStyle/>
        <a:p>
          <a:endParaRPr lang="ru-RU"/>
        </a:p>
      </dgm:t>
    </dgm:pt>
    <dgm:pt modelId="{A8588C09-AF49-4416-BC8D-92ADCB5A9B81}" type="sibTrans" cxnId="{2A975C0E-6F53-4087-B8B2-E0FF2392CB9A}">
      <dgm:prSet/>
      <dgm:spPr/>
      <dgm:t>
        <a:bodyPr/>
        <a:lstStyle/>
        <a:p>
          <a:endParaRPr lang="ru-RU"/>
        </a:p>
      </dgm:t>
    </dgm:pt>
    <dgm:pt modelId="{7EE90E1B-32A0-4373-8B34-E605DCF1725F}">
      <dgm:prSet custT="1"/>
      <dgm:spPr/>
      <dgm:t>
        <a:bodyPr/>
        <a:lstStyle/>
        <a:p>
          <a:r>
            <a:rPr lang="ru-RU" sz="1600" dirty="0" smtClean="0"/>
            <a:t>Наделение муниципальных молодежных центров на постоянной основе полномочиями по оказанию </a:t>
          </a:r>
          <a:r>
            <a:rPr lang="ru-RU" sz="1600" dirty="0" smtClean="0">
              <a:solidFill>
                <a:schemeClr val="tx1"/>
              </a:solidFill>
            </a:rPr>
            <a:t>туристических услуг населению от 14 до 24 лет и сдаче в прокат туристического и спортивного снаряжения</a:t>
          </a:r>
          <a:r>
            <a:rPr lang="ru-RU" sz="1600" dirty="0" smtClean="0">
              <a:solidFill>
                <a:srgbClr val="FF0000"/>
              </a:solidFill>
            </a:rPr>
            <a:t>;</a:t>
          </a:r>
          <a:endParaRPr lang="ru-RU" sz="1600" dirty="0">
            <a:solidFill>
              <a:srgbClr val="FF0000"/>
            </a:solidFill>
          </a:endParaRPr>
        </a:p>
      </dgm:t>
    </dgm:pt>
    <dgm:pt modelId="{979E9784-A65C-4457-A899-4E46BB94D04D}" type="parTrans" cxnId="{DB81B24E-DFF7-4D6D-A9A6-D0DAC232DC0C}">
      <dgm:prSet/>
      <dgm:spPr/>
      <dgm:t>
        <a:bodyPr/>
        <a:lstStyle/>
        <a:p>
          <a:endParaRPr lang="ru-RU"/>
        </a:p>
      </dgm:t>
    </dgm:pt>
    <dgm:pt modelId="{19E097C3-0120-4375-9B3C-851F66BF5EAF}" type="sibTrans" cxnId="{DB81B24E-DFF7-4D6D-A9A6-D0DAC232DC0C}">
      <dgm:prSet/>
      <dgm:spPr/>
      <dgm:t>
        <a:bodyPr/>
        <a:lstStyle/>
        <a:p>
          <a:endParaRPr lang="ru-RU"/>
        </a:p>
      </dgm:t>
    </dgm:pt>
    <dgm:pt modelId="{87D53F31-EB39-4FFA-9262-1D3782BBD373}">
      <dgm:prSet custT="1"/>
      <dgm:spPr/>
      <dgm:t>
        <a:bodyPr/>
        <a:lstStyle/>
        <a:p>
          <a:r>
            <a:rPr lang="ru-RU" sz="1600" dirty="0" smtClean="0"/>
            <a:t>Налаживание сотрудничества молодежных центров с учебными заведениями среднего специального и высшего образования по продвижению отдыха на территории Краснодарского края;</a:t>
          </a:r>
          <a:endParaRPr lang="ru-RU" sz="1600" dirty="0"/>
        </a:p>
      </dgm:t>
    </dgm:pt>
    <dgm:pt modelId="{6CAFF87A-E8B5-4A12-899F-930844D7A6C8}" type="parTrans" cxnId="{A6F2D3A4-7B14-40B4-A442-C199E37DE58F}">
      <dgm:prSet/>
      <dgm:spPr/>
      <dgm:t>
        <a:bodyPr/>
        <a:lstStyle/>
        <a:p>
          <a:endParaRPr lang="ru-RU"/>
        </a:p>
      </dgm:t>
    </dgm:pt>
    <dgm:pt modelId="{A6FB72B3-C36D-48D5-8F5A-8D4554C71622}" type="sibTrans" cxnId="{A6F2D3A4-7B14-40B4-A442-C199E37DE58F}">
      <dgm:prSet/>
      <dgm:spPr/>
      <dgm:t>
        <a:bodyPr/>
        <a:lstStyle/>
        <a:p>
          <a:endParaRPr lang="ru-RU"/>
        </a:p>
      </dgm:t>
    </dgm:pt>
    <dgm:pt modelId="{A634A6CF-9E77-4143-A6F1-D7EFD4484492}">
      <dgm:prSet custT="1"/>
      <dgm:spPr/>
      <dgm:t>
        <a:bodyPr/>
        <a:lstStyle/>
        <a:p>
          <a:r>
            <a:rPr lang="ru-RU" sz="1600" dirty="0" smtClean="0"/>
            <a:t>Ведение от имени молодежного центра эффективного маркетинга территории с целью привлечения молодежи к отдыху в регионе;</a:t>
          </a:r>
          <a:endParaRPr lang="ru-RU" sz="1600" dirty="0"/>
        </a:p>
      </dgm:t>
    </dgm:pt>
    <dgm:pt modelId="{76164C5C-1D33-4525-B884-5BD2898C2D75}" type="parTrans" cxnId="{97EF7AAD-5DCB-4F7A-8C55-100B92DB976C}">
      <dgm:prSet/>
      <dgm:spPr/>
      <dgm:t>
        <a:bodyPr/>
        <a:lstStyle/>
        <a:p>
          <a:endParaRPr lang="ru-RU"/>
        </a:p>
      </dgm:t>
    </dgm:pt>
    <dgm:pt modelId="{88BD786B-1288-44C7-B710-7A8E7092FC9E}" type="sibTrans" cxnId="{97EF7AAD-5DCB-4F7A-8C55-100B92DB976C}">
      <dgm:prSet/>
      <dgm:spPr/>
      <dgm:t>
        <a:bodyPr/>
        <a:lstStyle/>
        <a:p>
          <a:endParaRPr lang="ru-RU"/>
        </a:p>
      </dgm:t>
    </dgm:pt>
    <dgm:pt modelId="{63AF9E15-43AD-4A7A-B65A-EF0D911737B0}">
      <dgm:prSet custT="1"/>
      <dgm:spPr/>
      <dgm:t>
        <a:bodyPr/>
        <a:lstStyle/>
        <a:p>
          <a:r>
            <a:rPr lang="ru-RU" sz="1600" dirty="0" smtClean="0"/>
            <a:t>Предоставление туристических услуг эконом-класса молодежи, а также услуг по прокату снаряжения для активного отдыха;</a:t>
          </a:r>
          <a:endParaRPr lang="ru-RU" sz="1600" dirty="0"/>
        </a:p>
      </dgm:t>
    </dgm:pt>
    <dgm:pt modelId="{AB64EB5C-7313-466D-A13C-CB1441BC3137}" type="parTrans" cxnId="{63603EB1-E916-49D7-B051-12D41C559CBC}">
      <dgm:prSet/>
      <dgm:spPr/>
      <dgm:t>
        <a:bodyPr/>
        <a:lstStyle/>
        <a:p>
          <a:endParaRPr lang="ru-RU"/>
        </a:p>
      </dgm:t>
    </dgm:pt>
    <dgm:pt modelId="{B5659510-8B16-469A-BB6D-F3F78486429E}" type="sibTrans" cxnId="{63603EB1-E916-49D7-B051-12D41C559CBC}">
      <dgm:prSet/>
      <dgm:spPr/>
      <dgm:t>
        <a:bodyPr/>
        <a:lstStyle/>
        <a:p>
          <a:endParaRPr lang="ru-RU"/>
        </a:p>
      </dgm:t>
    </dgm:pt>
    <dgm:pt modelId="{23A2FAC1-CC29-4277-AA53-C3D744970EFA}">
      <dgm:prSet custT="1"/>
      <dgm:spPr/>
      <dgm:t>
        <a:bodyPr/>
        <a:lstStyle/>
        <a:p>
          <a:r>
            <a:rPr lang="ru-RU" sz="1600" dirty="0" smtClean="0"/>
            <a:t>Определение и развитие самых популярных среди населения данной возрастной группы туристических направлений</a:t>
          </a:r>
          <a:endParaRPr lang="ru-RU" sz="1600" dirty="0"/>
        </a:p>
      </dgm:t>
    </dgm:pt>
    <dgm:pt modelId="{A739898C-4E56-4762-A4C0-4D69853F81E5}" type="parTrans" cxnId="{58ACCEA9-4648-45CC-858E-515DB7AF54AF}">
      <dgm:prSet/>
      <dgm:spPr/>
      <dgm:t>
        <a:bodyPr/>
        <a:lstStyle/>
        <a:p>
          <a:endParaRPr lang="ru-RU"/>
        </a:p>
      </dgm:t>
    </dgm:pt>
    <dgm:pt modelId="{6C630AD9-3A35-444A-9CE5-5698C3AB5E51}" type="sibTrans" cxnId="{58ACCEA9-4648-45CC-858E-515DB7AF54AF}">
      <dgm:prSet/>
      <dgm:spPr/>
      <dgm:t>
        <a:bodyPr/>
        <a:lstStyle/>
        <a:p>
          <a:endParaRPr lang="ru-RU"/>
        </a:p>
      </dgm:t>
    </dgm:pt>
    <dgm:pt modelId="{00C4003E-2A3B-4DF9-9338-8269DB05DAD6}">
      <dgm:prSet custT="1"/>
      <dgm:spPr/>
      <dgm:t>
        <a:bodyPr/>
        <a:lstStyle/>
        <a:p>
          <a:r>
            <a:rPr lang="ru-RU" sz="1600" dirty="0" smtClean="0"/>
            <a:t>Создание системы коммуникационных связей с вузами и </a:t>
          </a:r>
          <a:r>
            <a:rPr lang="ru-RU" sz="1600" dirty="0" err="1" smtClean="0"/>
            <a:t>ссузами</a:t>
          </a:r>
          <a:r>
            <a:rPr lang="ru-RU" sz="1600" dirty="0" smtClean="0"/>
            <a:t>, а также молодежными центрами, объединениями, общественными организациями в других регионах России по организации отдыха;</a:t>
          </a:r>
          <a:endParaRPr lang="ru-RU" sz="1600" dirty="0"/>
        </a:p>
      </dgm:t>
    </dgm:pt>
    <dgm:pt modelId="{D42DBC24-EF25-4519-9C19-75A9D29081E3}" type="parTrans" cxnId="{5599300D-AF19-4114-A8F4-585D35EAEC75}">
      <dgm:prSet/>
      <dgm:spPr/>
      <dgm:t>
        <a:bodyPr/>
        <a:lstStyle/>
        <a:p>
          <a:endParaRPr lang="ru-RU"/>
        </a:p>
      </dgm:t>
    </dgm:pt>
    <dgm:pt modelId="{D1B849C9-DF50-4C99-9301-F4D90F27251B}" type="sibTrans" cxnId="{5599300D-AF19-4114-A8F4-585D35EAEC75}">
      <dgm:prSet/>
      <dgm:spPr/>
      <dgm:t>
        <a:bodyPr/>
        <a:lstStyle/>
        <a:p>
          <a:endParaRPr lang="ru-RU"/>
        </a:p>
      </dgm:t>
    </dgm:pt>
    <dgm:pt modelId="{9761053E-94E5-4A72-A734-09C774A1EE69}" type="pres">
      <dgm:prSet presAssocID="{88922160-2E23-44C4-9F67-8FFCAA3BD6B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571D0B-0B67-49C6-8BEF-7480418D0704}" type="pres">
      <dgm:prSet presAssocID="{E00FFFE0-33FB-4342-BDD1-876A66967EB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7DE73-C14F-44F7-B38F-DAC742927B12}" type="pres">
      <dgm:prSet presAssocID="{F70A701E-2F51-48B1-BC97-CF4B2EA14BFE}" presName="spacer" presStyleCnt="0"/>
      <dgm:spPr/>
      <dgm:t>
        <a:bodyPr/>
        <a:lstStyle/>
        <a:p>
          <a:endParaRPr lang="ru-RU"/>
        </a:p>
      </dgm:t>
    </dgm:pt>
    <dgm:pt modelId="{68652BEB-0A0E-40AF-B5C2-4AD64F706530}" type="pres">
      <dgm:prSet presAssocID="{37F0A2E7-5BB7-4F70-BDEE-7CDD1259B380}" presName="parentText" presStyleLbl="node1" presStyleIdx="1" presStyleCnt="2" custScaleY="59231" custLinFactNeighborX="-1068" custLinFactNeighborY="7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4B760-3288-4192-97EA-2CD46DEC71DC}" type="pres">
      <dgm:prSet presAssocID="{37F0A2E7-5BB7-4F70-BDEE-7CDD1259B380}" presName="childText" presStyleLbl="revTx" presStyleIdx="0" presStyleCnt="1" custScaleY="2085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783B64-8818-4789-997F-3D2B61D4052E}" type="presOf" srcId="{E00FFFE0-33FB-4342-BDD1-876A66967EBE}" destId="{68571D0B-0B67-49C6-8BEF-7480418D0704}" srcOrd="0" destOrd="0" presId="urn:microsoft.com/office/officeart/2005/8/layout/vList2"/>
    <dgm:cxn modelId="{B49921D9-C473-485D-80FF-4061B797B83D}" type="presOf" srcId="{88922160-2E23-44C4-9F67-8FFCAA3BD6B3}" destId="{9761053E-94E5-4A72-A734-09C774A1EE69}" srcOrd="0" destOrd="0" presId="urn:microsoft.com/office/officeart/2005/8/layout/vList2"/>
    <dgm:cxn modelId="{2A975C0E-6F53-4087-B8B2-E0FF2392CB9A}" srcId="{88922160-2E23-44C4-9F67-8FFCAA3BD6B3}" destId="{37F0A2E7-5BB7-4F70-BDEE-7CDD1259B380}" srcOrd="1" destOrd="0" parTransId="{E1B1D840-44DB-4444-8929-1491C6E0BD3F}" sibTransId="{A8588C09-AF49-4416-BC8D-92ADCB5A9B81}"/>
    <dgm:cxn modelId="{4B2AC66F-D110-478D-BDE4-D205B60508E1}" type="presOf" srcId="{37F0A2E7-5BB7-4F70-BDEE-7CDD1259B380}" destId="{68652BEB-0A0E-40AF-B5C2-4AD64F706530}" srcOrd="0" destOrd="0" presId="urn:microsoft.com/office/officeart/2005/8/layout/vList2"/>
    <dgm:cxn modelId="{2D56666C-3542-4805-8466-4040FA82E271}" srcId="{88922160-2E23-44C4-9F67-8FFCAA3BD6B3}" destId="{E00FFFE0-33FB-4342-BDD1-876A66967EBE}" srcOrd="0" destOrd="0" parTransId="{96CC2981-42F0-4A31-8AA4-07A1668C5D18}" sibTransId="{F70A701E-2F51-48B1-BC97-CF4B2EA14BFE}"/>
    <dgm:cxn modelId="{161FB75B-AA12-4975-AA3F-BC3F2C7B4409}" type="presOf" srcId="{23A2FAC1-CC29-4277-AA53-C3D744970EFA}" destId="{0654B760-3288-4192-97EA-2CD46DEC71DC}" srcOrd="0" destOrd="5" presId="urn:microsoft.com/office/officeart/2005/8/layout/vList2"/>
    <dgm:cxn modelId="{97EF7AAD-5DCB-4F7A-8C55-100B92DB976C}" srcId="{37F0A2E7-5BB7-4F70-BDEE-7CDD1259B380}" destId="{A634A6CF-9E77-4143-A6F1-D7EFD4484492}" srcOrd="3" destOrd="0" parTransId="{76164C5C-1D33-4525-B884-5BD2898C2D75}" sibTransId="{88BD786B-1288-44C7-B710-7A8E7092FC9E}"/>
    <dgm:cxn modelId="{5599300D-AF19-4114-A8F4-585D35EAEC75}" srcId="{37F0A2E7-5BB7-4F70-BDEE-7CDD1259B380}" destId="{00C4003E-2A3B-4DF9-9338-8269DB05DAD6}" srcOrd="2" destOrd="0" parTransId="{D42DBC24-EF25-4519-9C19-75A9D29081E3}" sibTransId="{D1B849C9-DF50-4C99-9301-F4D90F27251B}"/>
    <dgm:cxn modelId="{A6F2D3A4-7B14-40B4-A442-C199E37DE58F}" srcId="{37F0A2E7-5BB7-4F70-BDEE-7CDD1259B380}" destId="{87D53F31-EB39-4FFA-9262-1D3782BBD373}" srcOrd="1" destOrd="0" parTransId="{6CAFF87A-E8B5-4A12-899F-930844D7A6C8}" sibTransId="{A6FB72B3-C36D-48D5-8F5A-8D4554C71622}"/>
    <dgm:cxn modelId="{D5263056-689C-47CE-A69D-1543A83B5CA2}" type="presOf" srcId="{00C4003E-2A3B-4DF9-9338-8269DB05DAD6}" destId="{0654B760-3288-4192-97EA-2CD46DEC71DC}" srcOrd="0" destOrd="2" presId="urn:microsoft.com/office/officeart/2005/8/layout/vList2"/>
    <dgm:cxn modelId="{5A1A9F3E-87FD-449A-8478-D5FEC5E777B7}" type="presOf" srcId="{7EE90E1B-32A0-4373-8B34-E605DCF1725F}" destId="{0654B760-3288-4192-97EA-2CD46DEC71DC}" srcOrd="0" destOrd="0" presId="urn:microsoft.com/office/officeart/2005/8/layout/vList2"/>
    <dgm:cxn modelId="{63603EB1-E916-49D7-B051-12D41C559CBC}" srcId="{37F0A2E7-5BB7-4F70-BDEE-7CDD1259B380}" destId="{63AF9E15-43AD-4A7A-B65A-EF0D911737B0}" srcOrd="4" destOrd="0" parTransId="{AB64EB5C-7313-466D-A13C-CB1441BC3137}" sibTransId="{B5659510-8B16-469A-BB6D-F3F78486429E}"/>
    <dgm:cxn modelId="{DB81B24E-DFF7-4D6D-A9A6-D0DAC232DC0C}" srcId="{37F0A2E7-5BB7-4F70-BDEE-7CDD1259B380}" destId="{7EE90E1B-32A0-4373-8B34-E605DCF1725F}" srcOrd="0" destOrd="0" parTransId="{979E9784-A65C-4457-A899-4E46BB94D04D}" sibTransId="{19E097C3-0120-4375-9B3C-851F66BF5EAF}"/>
    <dgm:cxn modelId="{1FE5B74C-CAF7-44C7-BA27-AF7768B9F503}" type="presOf" srcId="{A634A6CF-9E77-4143-A6F1-D7EFD4484492}" destId="{0654B760-3288-4192-97EA-2CD46DEC71DC}" srcOrd="0" destOrd="3" presId="urn:microsoft.com/office/officeart/2005/8/layout/vList2"/>
    <dgm:cxn modelId="{F9431D0A-C029-4A50-B319-CAA4A2A3E512}" type="presOf" srcId="{63AF9E15-43AD-4A7A-B65A-EF0D911737B0}" destId="{0654B760-3288-4192-97EA-2CD46DEC71DC}" srcOrd="0" destOrd="4" presId="urn:microsoft.com/office/officeart/2005/8/layout/vList2"/>
    <dgm:cxn modelId="{DAF08AEC-C7A6-4E3B-AFCC-BF3760099A88}" type="presOf" srcId="{87D53F31-EB39-4FFA-9262-1D3782BBD373}" destId="{0654B760-3288-4192-97EA-2CD46DEC71DC}" srcOrd="0" destOrd="1" presId="urn:microsoft.com/office/officeart/2005/8/layout/vList2"/>
    <dgm:cxn modelId="{58ACCEA9-4648-45CC-858E-515DB7AF54AF}" srcId="{37F0A2E7-5BB7-4F70-BDEE-7CDD1259B380}" destId="{23A2FAC1-CC29-4277-AA53-C3D744970EFA}" srcOrd="5" destOrd="0" parTransId="{A739898C-4E56-4762-A4C0-4D69853F81E5}" sibTransId="{6C630AD9-3A35-444A-9CE5-5698C3AB5E51}"/>
    <dgm:cxn modelId="{32416BE4-5E4C-4A4C-A9CF-C6BF020ABA14}" type="presParOf" srcId="{9761053E-94E5-4A72-A734-09C774A1EE69}" destId="{68571D0B-0B67-49C6-8BEF-7480418D0704}" srcOrd="0" destOrd="0" presId="urn:microsoft.com/office/officeart/2005/8/layout/vList2"/>
    <dgm:cxn modelId="{BD0FE191-E9E6-457D-9CE4-A9B4CDF01B77}" type="presParOf" srcId="{9761053E-94E5-4A72-A734-09C774A1EE69}" destId="{AD87DE73-C14F-44F7-B38F-DAC742927B12}" srcOrd="1" destOrd="0" presId="urn:microsoft.com/office/officeart/2005/8/layout/vList2"/>
    <dgm:cxn modelId="{1C5C34C6-F5F2-45FE-B88D-501E78AF67C9}" type="presParOf" srcId="{9761053E-94E5-4A72-A734-09C774A1EE69}" destId="{68652BEB-0A0E-40AF-B5C2-4AD64F706530}" srcOrd="2" destOrd="0" presId="urn:microsoft.com/office/officeart/2005/8/layout/vList2"/>
    <dgm:cxn modelId="{ABE3D400-A803-4557-B5A7-5D70506C6619}" type="presParOf" srcId="{9761053E-94E5-4A72-A734-09C774A1EE69}" destId="{0654B760-3288-4192-97EA-2CD46DEC71D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600DD8-A666-48DB-A77F-240C87645307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BF3A7867-E8DB-4AFA-9288-CA161FE86DF1}">
      <dgm:prSet phldrT="[Текст]" custT="1"/>
      <dgm:spPr>
        <a:solidFill>
          <a:srgbClr val="00B0F0">
            <a:alpha val="47000"/>
          </a:srgbClr>
        </a:solidFill>
      </dgm:spPr>
      <dgm:t>
        <a:bodyPr/>
        <a:lstStyle/>
        <a:p>
          <a:pPr algn="ctr"/>
          <a:r>
            <a:rPr lang="ru-RU" sz="1400" b="1" cap="none" spc="0" dirty="0" smtClean="0">
              <a:ln w="9525">
                <a:prstDash val="solid"/>
              </a:ln>
              <a:solidFill>
                <a:schemeClr val="tx1"/>
              </a:solidFill>
              <a:effectLst/>
              <a:latin typeface="+mj-lt"/>
            </a:rPr>
            <a:t>ФУНКЦИИ ТУРИСТИЧЕСКИХ БЮРО</a:t>
          </a:r>
          <a:r>
            <a:rPr lang="ru-RU" sz="1400" b="1" cap="none" spc="0" dirty="0" smtClean="0">
              <a:ln w="9525"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:</a:t>
          </a:r>
          <a:endParaRPr lang="ru-RU" sz="1400" b="1" cap="none" spc="0" dirty="0">
            <a:ln w="9525">
              <a:prstDash val="solid"/>
            </a:ln>
            <a:solidFill>
              <a:schemeClr val="tx1"/>
            </a:solidFill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6DE701F0-8E77-49AD-8C69-478E82B05A1B}" type="parTrans" cxnId="{6945E50E-8311-455F-93A7-A5F1F2241E7F}">
      <dgm:prSet/>
      <dgm:spPr/>
      <dgm:t>
        <a:bodyPr/>
        <a:lstStyle/>
        <a:p>
          <a:endParaRPr lang="ru-RU"/>
        </a:p>
      </dgm:t>
    </dgm:pt>
    <dgm:pt modelId="{08C42D02-9360-40DE-A19E-0F5CA584E554}" type="sibTrans" cxnId="{6945E50E-8311-455F-93A7-A5F1F2241E7F}">
      <dgm:prSet/>
      <dgm:spPr/>
      <dgm:t>
        <a:bodyPr/>
        <a:lstStyle/>
        <a:p>
          <a:endParaRPr lang="ru-RU"/>
        </a:p>
      </dgm:t>
    </dgm:pt>
    <dgm:pt modelId="{BB808DFA-734D-46B2-8DF5-DA0DFFD48D7B}">
      <dgm:prSet phldrT="[Текст]" custT="1"/>
      <dgm:spPr>
        <a:noFill/>
      </dgm:spPr>
      <dgm:t>
        <a:bodyPr/>
        <a:lstStyle/>
        <a:p>
          <a:pPr algn="ctr"/>
          <a:r>
            <a:rPr lang="ru-RU" sz="1600" dirty="0" smtClean="0"/>
            <a:t>Формирование, предложение и продажа экскурсионных туров</a:t>
          </a:r>
          <a:endParaRPr lang="ru-RU" sz="1600" dirty="0"/>
        </a:p>
      </dgm:t>
    </dgm:pt>
    <dgm:pt modelId="{184AFA87-CCF0-4FE4-BEEC-35BF509C7C08}" type="parTrans" cxnId="{31572E68-6FED-479A-B906-8208A639A284}">
      <dgm:prSet/>
      <dgm:spPr/>
      <dgm:t>
        <a:bodyPr/>
        <a:lstStyle/>
        <a:p>
          <a:endParaRPr lang="ru-RU"/>
        </a:p>
      </dgm:t>
    </dgm:pt>
    <dgm:pt modelId="{9E505935-8CD3-42A7-BB21-E04C3EFD5797}" type="sibTrans" cxnId="{31572E68-6FED-479A-B906-8208A639A284}">
      <dgm:prSet/>
      <dgm:spPr/>
      <dgm:t>
        <a:bodyPr/>
        <a:lstStyle/>
        <a:p>
          <a:endParaRPr lang="ru-RU"/>
        </a:p>
      </dgm:t>
    </dgm:pt>
    <dgm:pt modelId="{A5ADAF1A-482D-465F-B7ED-33C9AE65B755}">
      <dgm:prSet custT="1"/>
      <dgm:spPr>
        <a:noFill/>
      </dgm:spPr>
      <dgm:t>
        <a:bodyPr/>
        <a:lstStyle/>
        <a:p>
          <a:pPr algn="ctr"/>
          <a:r>
            <a:rPr lang="ru-RU" sz="1600" dirty="0" smtClean="0"/>
            <a:t>Ведение сотрудничества с учебными заведениями среднего специального и высшего образования с целью продвижения услуг молодежного центра по отдыху молодежи внутри страны;</a:t>
          </a:r>
        </a:p>
      </dgm:t>
    </dgm:pt>
    <dgm:pt modelId="{A7EEBD16-BD0E-4B78-8081-D6924ABEDF8D}" type="parTrans" cxnId="{B28AE9C9-DDD2-47EF-8C59-A28D954BED6E}">
      <dgm:prSet/>
      <dgm:spPr/>
      <dgm:t>
        <a:bodyPr/>
        <a:lstStyle/>
        <a:p>
          <a:endParaRPr lang="ru-RU"/>
        </a:p>
      </dgm:t>
    </dgm:pt>
    <dgm:pt modelId="{030187DE-98AC-42E2-83AB-79AD1B39EF57}" type="sibTrans" cxnId="{B28AE9C9-DDD2-47EF-8C59-A28D954BED6E}">
      <dgm:prSet/>
      <dgm:spPr/>
      <dgm:t>
        <a:bodyPr/>
        <a:lstStyle/>
        <a:p>
          <a:endParaRPr lang="ru-RU"/>
        </a:p>
      </dgm:t>
    </dgm:pt>
    <dgm:pt modelId="{FC889371-8A2D-461C-8070-7AD966A8668E}">
      <dgm:prSet custT="1"/>
      <dgm:spPr>
        <a:noFill/>
      </dgm:spPr>
      <dgm:t>
        <a:bodyPr/>
        <a:lstStyle/>
        <a:p>
          <a:pPr algn="ctr"/>
          <a:r>
            <a:rPr lang="ru-RU" sz="1600" dirty="0" smtClean="0"/>
            <a:t>Проведение активной рекламы российской территории и услуг молодежного центра по данному направлению</a:t>
          </a:r>
        </a:p>
      </dgm:t>
    </dgm:pt>
    <dgm:pt modelId="{5EF2B7A5-73DE-48F4-99C1-5067EE946E29}" type="parTrans" cxnId="{FB47BB06-C855-4DC0-8A6F-7F50B0E16404}">
      <dgm:prSet/>
      <dgm:spPr/>
      <dgm:t>
        <a:bodyPr/>
        <a:lstStyle/>
        <a:p>
          <a:endParaRPr lang="ru-RU"/>
        </a:p>
      </dgm:t>
    </dgm:pt>
    <dgm:pt modelId="{DCF70162-9134-4E47-A847-23438A2F0F11}" type="sibTrans" cxnId="{FB47BB06-C855-4DC0-8A6F-7F50B0E16404}">
      <dgm:prSet/>
      <dgm:spPr/>
      <dgm:t>
        <a:bodyPr/>
        <a:lstStyle/>
        <a:p>
          <a:endParaRPr lang="ru-RU"/>
        </a:p>
      </dgm:t>
    </dgm:pt>
    <dgm:pt modelId="{6296DFC4-814C-4F7E-8B5D-B64763949787}">
      <dgm:prSet phldrT="[Текст]" custT="1"/>
      <dgm:spPr>
        <a:noFill/>
      </dgm:spPr>
      <dgm:t>
        <a:bodyPr/>
        <a:lstStyle/>
        <a:p>
          <a:pPr algn="ctr"/>
          <a:r>
            <a:rPr lang="ru-RU" sz="1600" dirty="0" smtClean="0"/>
            <a:t>Предоставление информации о выгодном и интересном для самостоятельного планирования отдыха молодежью</a:t>
          </a:r>
          <a:endParaRPr lang="ru-RU" sz="1600" dirty="0"/>
        </a:p>
      </dgm:t>
    </dgm:pt>
    <dgm:pt modelId="{A3F449A0-CB13-4FC3-8B22-8CEA6664DB1C}" type="parTrans" cxnId="{A5319AAB-BCD2-4E25-8E9D-B680C86C0621}">
      <dgm:prSet/>
      <dgm:spPr/>
      <dgm:t>
        <a:bodyPr/>
        <a:lstStyle/>
        <a:p>
          <a:endParaRPr lang="ru-RU"/>
        </a:p>
      </dgm:t>
    </dgm:pt>
    <dgm:pt modelId="{0A689877-3CE0-4E29-9036-831965BA4EFA}" type="sibTrans" cxnId="{A5319AAB-BCD2-4E25-8E9D-B680C86C0621}">
      <dgm:prSet/>
      <dgm:spPr/>
      <dgm:t>
        <a:bodyPr/>
        <a:lstStyle/>
        <a:p>
          <a:endParaRPr lang="ru-RU"/>
        </a:p>
      </dgm:t>
    </dgm:pt>
    <dgm:pt modelId="{56C16848-E852-48F5-8B1B-9B5C629E69EA}">
      <dgm:prSet custT="1"/>
      <dgm:spPr>
        <a:noFill/>
      </dgm:spPr>
      <dgm:t>
        <a:bodyPr/>
        <a:lstStyle/>
        <a:p>
          <a:pPr algn="ctr"/>
          <a:r>
            <a:rPr lang="ru-RU" sz="1600" dirty="0" smtClean="0"/>
            <a:t>И др. функции </a:t>
          </a:r>
        </a:p>
      </dgm:t>
    </dgm:pt>
    <dgm:pt modelId="{016806A4-2AB7-4181-B453-8E7D3BF97C7A}" type="parTrans" cxnId="{0D52E9F3-75DF-4BA4-98D3-8D69EA06E153}">
      <dgm:prSet/>
      <dgm:spPr/>
      <dgm:t>
        <a:bodyPr/>
        <a:lstStyle/>
        <a:p>
          <a:endParaRPr lang="ru-RU"/>
        </a:p>
      </dgm:t>
    </dgm:pt>
    <dgm:pt modelId="{A60C2954-0500-48E1-8EF8-87CD17F305E3}" type="sibTrans" cxnId="{0D52E9F3-75DF-4BA4-98D3-8D69EA06E153}">
      <dgm:prSet/>
      <dgm:spPr/>
      <dgm:t>
        <a:bodyPr/>
        <a:lstStyle/>
        <a:p>
          <a:endParaRPr lang="ru-RU"/>
        </a:p>
      </dgm:t>
    </dgm:pt>
    <dgm:pt modelId="{65D55B01-D4B8-49A6-8154-6EBAEF0F2850}">
      <dgm:prSet phldrT="[Текст]" custT="1"/>
      <dgm:spPr>
        <a:noFill/>
      </dgm:spPr>
      <dgm:t>
        <a:bodyPr/>
        <a:lstStyle/>
        <a:p>
          <a:pPr algn="ctr"/>
          <a:r>
            <a:rPr lang="ru-RU" sz="1600" dirty="0" smtClean="0"/>
            <a:t>Реализация предложения услуг по сдаче в прокат туристического и спортивного снаряжения для активного отдыха;</a:t>
          </a:r>
          <a:endParaRPr lang="ru-RU" sz="1600" dirty="0"/>
        </a:p>
      </dgm:t>
    </dgm:pt>
    <dgm:pt modelId="{BC076A6B-BC05-43B3-A806-93108E82C142}" type="parTrans" cxnId="{F40DBE0C-4529-4BA3-9FBD-55055C1247BC}">
      <dgm:prSet/>
      <dgm:spPr/>
      <dgm:t>
        <a:bodyPr/>
        <a:lstStyle/>
        <a:p>
          <a:endParaRPr lang="ru-RU"/>
        </a:p>
      </dgm:t>
    </dgm:pt>
    <dgm:pt modelId="{9526BB76-8B91-4EE2-A3DF-1945DB08442A}" type="sibTrans" cxnId="{F40DBE0C-4529-4BA3-9FBD-55055C1247BC}">
      <dgm:prSet/>
      <dgm:spPr/>
      <dgm:t>
        <a:bodyPr/>
        <a:lstStyle/>
        <a:p>
          <a:endParaRPr lang="ru-RU"/>
        </a:p>
      </dgm:t>
    </dgm:pt>
    <dgm:pt modelId="{1222EC85-F540-4126-A40E-C9ADBE0A6DAB}" type="pres">
      <dgm:prSet presAssocID="{7A600DD8-A666-48DB-A77F-240C876453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DD6B53-0DB8-4A54-B6D1-4F05C2192052}" type="pres">
      <dgm:prSet presAssocID="{BF3A7867-E8DB-4AFA-9288-CA161FE86DF1}" presName="parentText" presStyleLbl="node1" presStyleIdx="0" presStyleCnt="1" custScaleY="52900" custLinFactNeighborY="-44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796C60-08E6-407C-BC5D-35CB9368C2DB}" type="pres">
      <dgm:prSet presAssocID="{BF3A7867-E8DB-4AFA-9288-CA161FE86DF1}" presName="childText" presStyleLbl="revTx" presStyleIdx="0" presStyleCnt="1" custScaleY="93896" custLinFactNeighborY="-94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B56CA4-D1B4-45D6-920D-0EB45B86C46C}" type="presOf" srcId="{FC889371-8A2D-461C-8070-7AD966A8668E}" destId="{71796C60-08E6-407C-BC5D-35CB9368C2DB}" srcOrd="0" destOrd="4" presId="urn:microsoft.com/office/officeart/2005/8/layout/vList2"/>
    <dgm:cxn modelId="{F40DBE0C-4529-4BA3-9FBD-55055C1247BC}" srcId="{BF3A7867-E8DB-4AFA-9288-CA161FE86DF1}" destId="{65D55B01-D4B8-49A6-8154-6EBAEF0F2850}" srcOrd="2" destOrd="0" parTransId="{BC076A6B-BC05-43B3-A806-93108E82C142}" sibTransId="{9526BB76-8B91-4EE2-A3DF-1945DB08442A}"/>
    <dgm:cxn modelId="{470477B6-9ABF-4113-AD26-F69094CAD624}" type="presOf" srcId="{6296DFC4-814C-4F7E-8B5D-B64763949787}" destId="{71796C60-08E6-407C-BC5D-35CB9368C2DB}" srcOrd="0" destOrd="1" presId="urn:microsoft.com/office/officeart/2005/8/layout/vList2"/>
    <dgm:cxn modelId="{B7DDB71F-C457-4C85-AE3A-C0CC1D2A77CF}" type="presOf" srcId="{BF3A7867-E8DB-4AFA-9288-CA161FE86DF1}" destId="{9DDD6B53-0DB8-4A54-B6D1-4F05C2192052}" srcOrd="0" destOrd="0" presId="urn:microsoft.com/office/officeart/2005/8/layout/vList2"/>
    <dgm:cxn modelId="{FB47BB06-C855-4DC0-8A6F-7F50B0E16404}" srcId="{BF3A7867-E8DB-4AFA-9288-CA161FE86DF1}" destId="{FC889371-8A2D-461C-8070-7AD966A8668E}" srcOrd="4" destOrd="0" parTransId="{5EF2B7A5-73DE-48F4-99C1-5067EE946E29}" sibTransId="{DCF70162-9134-4E47-A847-23438A2F0F11}"/>
    <dgm:cxn modelId="{CAAB5184-EC6B-4A39-AAB9-8EE10B02586D}" type="presOf" srcId="{BB808DFA-734D-46B2-8DF5-DA0DFFD48D7B}" destId="{71796C60-08E6-407C-BC5D-35CB9368C2DB}" srcOrd="0" destOrd="0" presId="urn:microsoft.com/office/officeart/2005/8/layout/vList2"/>
    <dgm:cxn modelId="{A5319AAB-BCD2-4E25-8E9D-B680C86C0621}" srcId="{BF3A7867-E8DB-4AFA-9288-CA161FE86DF1}" destId="{6296DFC4-814C-4F7E-8B5D-B64763949787}" srcOrd="1" destOrd="0" parTransId="{A3F449A0-CB13-4FC3-8B22-8CEA6664DB1C}" sibTransId="{0A689877-3CE0-4E29-9036-831965BA4EFA}"/>
    <dgm:cxn modelId="{31572E68-6FED-479A-B906-8208A639A284}" srcId="{BF3A7867-E8DB-4AFA-9288-CA161FE86DF1}" destId="{BB808DFA-734D-46B2-8DF5-DA0DFFD48D7B}" srcOrd="0" destOrd="0" parTransId="{184AFA87-CCF0-4FE4-BEEC-35BF509C7C08}" sibTransId="{9E505935-8CD3-42A7-BB21-E04C3EFD5797}"/>
    <dgm:cxn modelId="{2456847B-64AE-4BAB-99B0-DA5C30BD0CA7}" type="presOf" srcId="{56C16848-E852-48F5-8B1B-9B5C629E69EA}" destId="{71796C60-08E6-407C-BC5D-35CB9368C2DB}" srcOrd="0" destOrd="5" presId="urn:microsoft.com/office/officeart/2005/8/layout/vList2"/>
    <dgm:cxn modelId="{8998DD92-3DE7-4C43-8057-D50898317429}" type="presOf" srcId="{7A600DD8-A666-48DB-A77F-240C87645307}" destId="{1222EC85-F540-4126-A40E-C9ADBE0A6DAB}" srcOrd="0" destOrd="0" presId="urn:microsoft.com/office/officeart/2005/8/layout/vList2"/>
    <dgm:cxn modelId="{B28AE9C9-DDD2-47EF-8C59-A28D954BED6E}" srcId="{BF3A7867-E8DB-4AFA-9288-CA161FE86DF1}" destId="{A5ADAF1A-482D-465F-B7ED-33C9AE65B755}" srcOrd="3" destOrd="0" parTransId="{A7EEBD16-BD0E-4B78-8081-D6924ABEDF8D}" sibTransId="{030187DE-98AC-42E2-83AB-79AD1B39EF57}"/>
    <dgm:cxn modelId="{1E539B05-9958-454E-B29E-30D59D88DAE8}" type="presOf" srcId="{65D55B01-D4B8-49A6-8154-6EBAEF0F2850}" destId="{71796C60-08E6-407C-BC5D-35CB9368C2DB}" srcOrd="0" destOrd="2" presId="urn:microsoft.com/office/officeart/2005/8/layout/vList2"/>
    <dgm:cxn modelId="{73429CBD-6F76-40A2-8A31-49A8BB8D48BF}" type="presOf" srcId="{A5ADAF1A-482D-465F-B7ED-33C9AE65B755}" destId="{71796C60-08E6-407C-BC5D-35CB9368C2DB}" srcOrd="0" destOrd="3" presId="urn:microsoft.com/office/officeart/2005/8/layout/vList2"/>
    <dgm:cxn modelId="{0D52E9F3-75DF-4BA4-98D3-8D69EA06E153}" srcId="{BF3A7867-E8DB-4AFA-9288-CA161FE86DF1}" destId="{56C16848-E852-48F5-8B1B-9B5C629E69EA}" srcOrd="5" destOrd="0" parTransId="{016806A4-2AB7-4181-B453-8E7D3BF97C7A}" sibTransId="{A60C2954-0500-48E1-8EF8-87CD17F305E3}"/>
    <dgm:cxn modelId="{6945E50E-8311-455F-93A7-A5F1F2241E7F}" srcId="{7A600DD8-A666-48DB-A77F-240C87645307}" destId="{BF3A7867-E8DB-4AFA-9288-CA161FE86DF1}" srcOrd="0" destOrd="0" parTransId="{6DE701F0-8E77-49AD-8C69-478E82B05A1B}" sibTransId="{08C42D02-9360-40DE-A19E-0F5CA584E554}"/>
    <dgm:cxn modelId="{0CB46052-DC6A-4A36-A505-368B9C4E9277}" type="presParOf" srcId="{1222EC85-F540-4126-A40E-C9ADBE0A6DAB}" destId="{9DDD6B53-0DB8-4A54-B6D1-4F05C2192052}" srcOrd="0" destOrd="0" presId="urn:microsoft.com/office/officeart/2005/8/layout/vList2"/>
    <dgm:cxn modelId="{F0A91B9D-78FD-4B0F-A27A-521D3B7409F4}" type="presParOf" srcId="{1222EC85-F540-4126-A40E-C9ADBE0A6DAB}" destId="{71796C60-08E6-407C-BC5D-35CB9368C2DB}" srcOrd="1" destOrd="0" presId="urn:microsoft.com/office/officeart/2005/8/layout/vList2"/>
  </dgm:cxnLst>
  <dgm:bg>
    <a:solidFill>
      <a:schemeClr val="bg1">
        <a:alpha val="79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449D80-F7A5-43B3-9E9A-1604EF127DA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FAABF9-78CD-4D4B-9254-47FEE7697351}">
      <dgm:prSet custT="1"/>
      <dgm:spPr/>
      <dgm:t>
        <a:bodyPr/>
        <a:lstStyle/>
        <a:p>
          <a:pPr algn="ctr"/>
          <a:r>
            <a: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УВЕЛИЧЕНИЕ ТУРИСТИЧЕСКИХ ПОТОКОВ ПО КРАСНОДАРСКОМУ КРАЮ СРЕДИ МОЛОДЕЖИ И ЖИТЕЛЕЙ </a:t>
          </a:r>
          <a:r>
            <a: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РЕГИОНА В 1,5 РАЗА</a:t>
          </a:r>
          <a:r>
            <a: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8137ED-64FB-4924-B29D-38F1546F52BD}" type="parTrans" cxnId="{012AEB4B-A78F-4A18-8945-750E1BEBC578}">
      <dgm:prSet/>
      <dgm:spPr/>
      <dgm:t>
        <a:bodyPr/>
        <a:lstStyle/>
        <a:p>
          <a:endParaRPr lang="ru-RU" sz="2000"/>
        </a:p>
      </dgm:t>
    </dgm:pt>
    <dgm:pt modelId="{59B4DCB3-ECB2-4822-ADC4-B62DE6189F5F}" type="sibTrans" cxnId="{012AEB4B-A78F-4A18-8945-750E1BEBC578}">
      <dgm:prSet/>
      <dgm:spPr/>
      <dgm:t>
        <a:bodyPr/>
        <a:lstStyle/>
        <a:p>
          <a:endParaRPr lang="ru-RU" sz="2000"/>
        </a:p>
      </dgm:t>
    </dgm:pt>
    <dgm:pt modelId="{12544355-F10F-4C35-BB2C-A57688E31FAB}">
      <dgm:prSet custT="1"/>
      <dgm:spPr/>
      <dgm:t>
        <a:bodyPr/>
        <a:lstStyle/>
        <a:p>
          <a:pPr algn="ctr"/>
          <a:r>
            <a: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УВЕЛИЧЕНИЕ ДОХОДА В РЕГИОНАЛЬНЫЙ БЮДЖЕТ ОТ ТУРИСТИЧЕСКОЙ ОТРАСЛИ </a:t>
          </a:r>
          <a:r>
            <a: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НА 10 %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F34C65-227C-4817-9633-DC679C866539}" type="parTrans" cxnId="{9A8B21AF-0228-4C4A-81F6-87E67BC6C920}">
      <dgm:prSet/>
      <dgm:spPr/>
      <dgm:t>
        <a:bodyPr/>
        <a:lstStyle/>
        <a:p>
          <a:endParaRPr lang="ru-RU" sz="2000"/>
        </a:p>
      </dgm:t>
    </dgm:pt>
    <dgm:pt modelId="{1CFB1825-9397-4127-A5EF-6DCC037B4E93}" type="sibTrans" cxnId="{9A8B21AF-0228-4C4A-81F6-87E67BC6C920}">
      <dgm:prSet/>
      <dgm:spPr/>
      <dgm:t>
        <a:bodyPr/>
        <a:lstStyle/>
        <a:p>
          <a:endParaRPr lang="ru-RU" sz="2000"/>
        </a:p>
      </dgm:t>
    </dgm:pt>
    <dgm:pt modelId="{70D79BF2-6371-47CC-AFA2-362E1DEFE5E4}">
      <dgm:prSet custT="1"/>
      <dgm:spPr/>
      <dgm:t>
        <a:bodyPr/>
        <a:lstStyle/>
        <a:p>
          <a:pPr algn="ctr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 КОЛИЧЕСТВА ПОСЕТИТЕЛЕЙ МУНИЦИПАЛЬНЫХ МОЛОДЕЖНЫХ ЦЕНТРОВ 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РАЗА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DA986A-BF19-483D-841D-4AF57E2C1C30}" type="parTrans" cxnId="{C4992580-AF14-4D99-9B92-D74E24CB0ED5}">
      <dgm:prSet/>
      <dgm:spPr/>
      <dgm:t>
        <a:bodyPr/>
        <a:lstStyle/>
        <a:p>
          <a:endParaRPr lang="ru-RU" sz="2000"/>
        </a:p>
      </dgm:t>
    </dgm:pt>
    <dgm:pt modelId="{B86BF5BF-C513-4484-89E6-60121A041406}" type="sibTrans" cxnId="{C4992580-AF14-4D99-9B92-D74E24CB0ED5}">
      <dgm:prSet/>
      <dgm:spPr/>
      <dgm:t>
        <a:bodyPr/>
        <a:lstStyle/>
        <a:p>
          <a:endParaRPr lang="ru-RU" sz="2000"/>
        </a:p>
      </dgm:t>
    </dgm:pt>
    <dgm:pt modelId="{C5FE972F-A2E6-4FF6-8E9E-A6EF38A057ED}" type="pres">
      <dgm:prSet presAssocID="{E9449D80-F7A5-43B3-9E9A-1604EF127DA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187C14E-BA6C-4C88-B9D4-4B07ED283D9E}" type="pres">
      <dgm:prSet presAssocID="{E1FAABF9-78CD-4D4B-9254-47FEE7697351}" presName="thickLine" presStyleLbl="alignNode1" presStyleIdx="0" presStyleCnt="3"/>
      <dgm:spPr/>
    </dgm:pt>
    <dgm:pt modelId="{43E165B0-3947-4E39-8833-3BF09113EC3C}" type="pres">
      <dgm:prSet presAssocID="{E1FAABF9-78CD-4D4B-9254-47FEE7697351}" presName="horz1" presStyleCnt="0"/>
      <dgm:spPr/>
    </dgm:pt>
    <dgm:pt modelId="{3BF610DA-14A6-4287-B770-0F83082D6AA6}" type="pres">
      <dgm:prSet presAssocID="{E1FAABF9-78CD-4D4B-9254-47FEE7697351}" presName="tx1" presStyleLbl="revTx" presStyleIdx="0" presStyleCnt="3"/>
      <dgm:spPr/>
      <dgm:t>
        <a:bodyPr/>
        <a:lstStyle/>
        <a:p>
          <a:endParaRPr lang="ru-RU"/>
        </a:p>
      </dgm:t>
    </dgm:pt>
    <dgm:pt modelId="{F3D2BBEA-35D4-4EF4-A7FE-064D5459F764}" type="pres">
      <dgm:prSet presAssocID="{E1FAABF9-78CD-4D4B-9254-47FEE7697351}" presName="vert1" presStyleCnt="0"/>
      <dgm:spPr/>
    </dgm:pt>
    <dgm:pt modelId="{D5A7F18E-602D-4148-A3EC-97533025815F}" type="pres">
      <dgm:prSet presAssocID="{12544355-F10F-4C35-BB2C-A57688E31FAB}" presName="thickLine" presStyleLbl="alignNode1" presStyleIdx="1" presStyleCnt="3"/>
      <dgm:spPr/>
    </dgm:pt>
    <dgm:pt modelId="{1C24BB58-3D61-4E82-9FB2-3875E7A420AB}" type="pres">
      <dgm:prSet presAssocID="{12544355-F10F-4C35-BB2C-A57688E31FAB}" presName="horz1" presStyleCnt="0"/>
      <dgm:spPr/>
    </dgm:pt>
    <dgm:pt modelId="{940E5ADB-66F4-4AA9-B179-51B3AD99BEC7}" type="pres">
      <dgm:prSet presAssocID="{12544355-F10F-4C35-BB2C-A57688E31FAB}" presName="tx1" presStyleLbl="revTx" presStyleIdx="1" presStyleCnt="3"/>
      <dgm:spPr/>
      <dgm:t>
        <a:bodyPr/>
        <a:lstStyle/>
        <a:p>
          <a:endParaRPr lang="ru-RU"/>
        </a:p>
      </dgm:t>
    </dgm:pt>
    <dgm:pt modelId="{6FD0F0B0-1DCE-4320-A372-C76BA260285E}" type="pres">
      <dgm:prSet presAssocID="{12544355-F10F-4C35-BB2C-A57688E31FAB}" presName="vert1" presStyleCnt="0"/>
      <dgm:spPr/>
    </dgm:pt>
    <dgm:pt modelId="{F2B2BC9D-2C51-4237-BD82-A7B55D20338A}" type="pres">
      <dgm:prSet presAssocID="{70D79BF2-6371-47CC-AFA2-362E1DEFE5E4}" presName="thickLine" presStyleLbl="alignNode1" presStyleIdx="2" presStyleCnt="3"/>
      <dgm:spPr/>
    </dgm:pt>
    <dgm:pt modelId="{E75DA123-999A-4472-A982-E92DB26A813A}" type="pres">
      <dgm:prSet presAssocID="{70D79BF2-6371-47CC-AFA2-362E1DEFE5E4}" presName="horz1" presStyleCnt="0"/>
      <dgm:spPr/>
    </dgm:pt>
    <dgm:pt modelId="{1540D580-2A8A-484E-87C8-237D8A73FE8D}" type="pres">
      <dgm:prSet presAssocID="{70D79BF2-6371-47CC-AFA2-362E1DEFE5E4}" presName="tx1" presStyleLbl="revTx" presStyleIdx="2" presStyleCnt="3"/>
      <dgm:spPr/>
      <dgm:t>
        <a:bodyPr/>
        <a:lstStyle/>
        <a:p>
          <a:endParaRPr lang="ru-RU"/>
        </a:p>
      </dgm:t>
    </dgm:pt>
    <dgm:pt modelId="{E95E2B19-3C35-420C-B371-67751F82408C}" type="pres">
      <dgm:prSet presAssocID="{70D79BF2-6371-47CC-AFA2-362E1DEFE5E4}" presName="vert1" presStyleCnt="0"/>
      <dgm:spPr/>
    </dgm:pt>
  </dgm:ptLst>
  <dgm:cxnLst>
    <dgm:cxn modelId="{C4992580-AF14-4D99-9B92-D74E24CB0ED5}" srcId="{E9449D80-F7A5-43B3-9E9A-1604EF127DA1}" destId="{70D79BF2-6371-47CC-AFA2-362E1DEFE5E4}" srcOrd="2" destOrd="0" parTransId="{5ADA986A-BF19-483D-841D-4AF57E2C1C30}" sibTransId="{B86BF5BF-C513-4484-89E6-60121A041406}"/>
    <dgm:cxn modelId="{978442A8-FBAF-4C9F-8D0D-486AEEE8B136}" type="presOf" srcId="{E9449D80-F7A5-43B3-9E9A-1604EF127DA1}" destId="{C5FE972F-A2E6-4FF6-8E9E-A6EF38A057ED}" srcOrd="0" destOrd="0" presId="urn:microsoft.com/office/officeart/2008/layout/LinedList"/>
    <dgm:cxn modelId="{05F629E1-23CF-4D82-9CBC-17ECEDC1260B}" type="presOf" srcId="{12544355-F10F-4C35-BB2C-A57688E31FAB}" destId="{940E5ADB-66F4-4AA9-B179-51B3AD99BEC7}" srcOrd="0" destOrd="0" presId="urn:microsoft.com/office/officeart/2008/layout/LinedList"/>
    <dgm:cxn modelId="{012AEB4B-A78F-4A18-8945-750E1BEBC578}" srcId="{E9449D80-F7A5-43B3-9E9A-1604EF127DA1}" destId="{E1FAABF9-78CD-4D4B-9254-47FEE7697351}" srcOrd="0" destOrd="0" parTransId="{2A8137ED-64FB-4924-B29D-38F1546F52BD}" sibTransId="{59B4DCB3-ECB2-4822-ADC4-B62DE6189F5F}"/>
    <dgm:cxn modelId="{F6293B91-8576-4DFC-B3BA-9AB5F092DAEF}" type="presOf" srcId="{E1FAABF9-78CD-4D4B-9254-47FEE7697351}" destId="{3BF610DA-14A6-4287-B770-0F83082D6AA6}" srcOrd="0" destOrd="0" presId="urn:microsoft.com/office/officeart/2008/layout/LinedList"/>
    <dgm:cxn modelId="{9A8B21AF-0228-4C4A-81F6-87E67BC6C920}" srcId="{E9449D80-F7A5-43B3-9E9A-1604EF127DA1}" destId="{12544355-F10F-4C35-BB2C-A57688E31FAB}" srcOrd="1" destOrd="0" parTransId="{AEF34C65-227C-4817-9633-DC679C866539}" sibTransId="{1CFB1825-9397-4127-A5EF-6DCC037B4E93}"/>
    <dgm:cxn modelId="{AE12C2F0-E1BE-4EF9-BD62-1014CBD6CE68}" type="presOf" srcId="{70D79BF2-6371-47CC-AFA2-362E1DEFE5E4}" destId="{1540D580-2A8A-484E-87C8-237D8A73FE8D}" srcOrd="0" destOrd="0" presId="urn:microsoft.com/office/officeart/2008/layout/LinedList"/>
    <dgm:cxn modelId="{C50EFF93-1B1E-4467-8271-ECF8F723AC98}" type="presParOf" srcId="{C5FE972F-A2E6-4FF6-8E9E-A6EF38A057ED}" destId="{5187C14E-BA6C-4C88-B9D4-4B07ED283D9E}" srcOrd="0" destOrd="0" presId="urn:microsoft.com/office/officeart/2008/layout/LinedList"/>
    <dgm:cxn modelId="{4E5E1E23-2CA8-41A0-B423-4863E6DAF4E1}" type="presParOf" srcId="{C5FE972F-A2E6-4FF6-8E9E-A6EF38A057ED}" destId="{43E165B0-3947-4E39-8833-3BF09113EC3C}" srcOrd="1" destOrd="0" presId="urn:microsoft.com/office/officeart/2008/layout/LinedList"/>
    <dgm:cxn modelId="{DE7B9414-4FB5-4A6A-A201-AB6229F71A22}" type="presParOf" srcId="{43E165B0-3947-4E39-8833-3BF09113EC3C}" destId="{3BF610DA-14A6-4287-B770-0F83082D6AA6}" srcOrd="0" destOrd="0" presId="urn:microsoft.com/office/officeart/2008/layout/LinedList"/>
    <dgm:cxn modelId="{FFDB9C39-188C-4625-9A7D-BCF13CC6B30B}" type="presParOf" srcId="{43E165B0-3947-4E39-8833-3BF09113EC3C}" destId="{F3D2BBEA-35D4-4EF4-A7FE-064D5459F764}" srcOrd="1" destOrd="0" presId="urn:microsoft.com/office/officeart/2008/layout/LinedList"/>
    <dgm:cxn modelId="{9AADC0AE-E294-4E71-BA99-9A2B33DA7AAC}" type="presParOf" srcId="{C5FE972F-A2E6-4FF6-8E9E-A6EF38A057ED}" destId="{D5A7F18E-602D-4148-A3EC-97533025815F}" srcOrd="2" destOrd="0" presId="urn:microsoft.com/office/officeart/2008/layout/LinedList"/>
    <dgm:cxn modelId="{F154F765-2BD5-4A30-9586-3CA923E0FA9B}" type="presParOf" srcId="{C5FE972F-A2E6-4FF6-8E9E-A6EF38A057ED}" destId="{1C24BB58-3D61-4E82-9FB2-3875E7A420AB}" srcOrd="3" destOrd="0" presId="urn:microsoft.com/office/officeart/2008/layout/LinedList"/>
    <dgm:cxn modelId="{36809FC4-9C15-49A6-96F2-2F69CE18A546}" type="presParOf" srcId="{1C24BB58-3D61-4E82-9FB2-3875E7A420AB}" destId="{940E5ADB-66F4-4AA9-B179-51B3AD99BEC7}" srcOrd="0" destOrd="0" presId="urn:microsoft.com/office/officeart/2008/layout/LinedList"/>
    <dgm:cxn modelId="{14D638B1-27B7-45A7-85BE-8EDC7BF09046}" type="presParOf" srcId="{1C24BB58-3D61-4E82-9FB2-3875E7A420AB}" destId="{6FD0F0B0-1DCE-4320-A372-C76BA260285E}" srcOrd="1" destOrd="0" presId="urn:microsoft.com/office/officeart/2008/layout/LinedList"/>
    <dgm:cxn modelId="{7B0472BF-B4B1-471F-982D-63D3D1413CB9}" type="presParOf" srcId="{C5FE972F-A2E6-4FF6-8E9E-A6EF38A057ED}" destId="{F2B2BC9D-2C51-4237-BD82-A7B55D20338A}" srcOrd="4" destOrd="0" presId="urn:microsoft.com/office/officeart/2008/layout/LinedList"/>
    <dgm:cxn modelId="{4D8CADA7-2B95-4A68-91CC-0189016EB50D}" type="presParOf" srcId="{C5FE972F-A2E6-4FF6-8E9E-A6EF38A057ED}" destId="{E75DA123-999A-4472-A982-E92DB26A813A}" srcOrd="5" destOrd="0" presId="urn:microsoft.com/office/officeart/2008/layout/LinedList"/>
    <dgm:cxn modelId="{DDB029F4-AD45-4542-8C2C-1C17E295EA79}" type="presParOf" srcId="{E75DA123-999A-4472-A982-E92DB26A813A}" destId="{1540D580-2A8A-484E-87C8-237D8A73FE8D}" srcOrd="0" destOrd="0" presId="urn:microsoft.com/office/officeart/2008/layout/LinedList"/>
    <dgm:cxn modelId="{8980E2F3-E8CB-42BB-A0AC-0440032DC842}" type="presParOf" srcId="{E75DA123-999A-4472-A982-E92DB26A813A}" destId="{E95E2B19-3C35-420C-B371-67751F82408C}" srcOrd="1" destOrd="0" presId="urn:microsoft.com/office/officeart/2008/layout/LinedList"/>
  </dgm:cxnLst>
  <dgm:bg>
    <a:solidFill>
      <a:schemeClr val="bg1">
        <a:alpha val="31000"/>
      </a:schemeClr>
    </a:solidFill>
    <a:effectLst>
      <a:glow>
        <a:schemeClr val="accent1">
          <a:alpha val="41000"/>
        </a:schemeClr>
      </a:glow>
      <a:softEdge rad="76200"/>
    </a:effectLst>
  </dgm:bg>
  <dgm:whole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71D0B-0B67-49C6-8BEF-7480418D0704}">
      <dsp:nvSpPr>
        <dsp:cNvPr id="0" name=""/>
        <dsp:cNvSpPr/>
      </dsp:nvSpPr>
      <dsp:spPr>
        <a:xfrm>
          <a:off x="0" y="2789"/>
          <a:ext cx="11101753" cy="151547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smtClean="0">
              <a:solidFill>
                <a:schemeClr val="tx1"/>
              </a:solidFill>
            </a:rPr>
            <a:t>ЦЕЛЬ: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Создание условий для предоставления туристических услуг эконом-класса, а также прокату снаряжения для активного отдыха молодежи 14-30 лет в муниципальных образованиях Краснодарского края.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73979" y="76768"/>
        <a:ext cx="10953795" cy="1367517"/>
      </dsp:txXfrm>
    </dsp:sp>
    <dsp:sp modelId="{68652BEB-0A0E-40AF-B5C2-4AD64F706530}">
      <dsp:nvSpPr>
        <dsp:cNvPr id="0" name=""/>
        <dsp:cNvSpPr/>
      </dsp:nvSpPr>
      <dsp:spPr>
        <a:xfrm>
          <a:off x="0" y="1538425"/>
          <a:ext cx="11101753" cy="897631"/>
        </a:xfrm>
        <a:prstGeom prst="roundRect">
          <a:avLst/>
        </a:prstGeom>
        <a:solidFill>
          <a:srgbClr val="FFF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ЗАДАЧИ ПРОЕКТА: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3819" y="1582244"/>
        <a:ext cx="11014115" cy="809993"/>
      </dsp:txXfrm>
    </dsp:sp>
    <dsp:sp modelId="{0654B760-3288-4192-97EA-2CD46DEC71DC}">
      <dsp:nvSpPr>
        <dsp:cNvPr id="0" name=""/>
        <dsp:cNvSpPr/>
      </dsp:nvSpPr>
      <dsp:spPr>
        <a:xfrm>
          <a:off x="0" y="2424265"/>
          <a:ext cx="11101753" cy="3368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248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Наделение муниципальных молодежных центров на постоянной основе полномочиями по оказанию </a:t>
          </a:r>
          <a:r>
            <a:rPr lang="ru-RU" sz="1600" kern="1200" dirty="0" smtClean="0">
              <a:solidFill>
                <a:schemeClr val="tx1"/>
              </a:solidFill>
            </a:rPr>
            <a:t>туристических услуг населению от 14 до 24 лет и сдаче в прокат туристического и спортивного снаряжения</a:t>
          </a:r>
          <a:r>
            <a:rPr lang="ru-RU" sz="1600" kern="1200" dirty="0" smtClean="0">
              <a:solidFill>
                <a:srgbClr val="FF0000"/>
              </a:solidFill>
            </a:rPr>
            <a:t>;</a:t>
          </a:r>
          <a:endParaRPr lang="ru-RU" sz="1600" kern="1200" dirty="0">
            <a:solidFill>
              <a:srgbClr val="FF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Налаживание сотрудничества молодежных центров с учебными заведениями среднего специального и высшего образования по продвижению отдыха на территории Краснодарского края;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Создание системы коммуникационных связей с вузами и </a:t>
          </a:r>
          <a:r>
            <a:rPr lang="ru-RU" sz="1600" kern="1200" dirty="0" err="1" smtClean="0"/>
            <a:t>ссузами</a:t>
          </a:r>
          <a:r>
            <a:rPr lang="ru-RU" sz="1600" kern="1200" dirty="0" smtClean="0"/>
            <a:t>, а также молодежными центрами, объединениями, общественными организациями в других регионах России по организации отдыха;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Ведение от имени молодежного центра эффективного маркетинга территории с целью привлечения молодежи к отдыху в регионе;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Предоставление туристических услуг эконом-класса молодежи, а также услуг по прокату снаряжения для активного отдыха;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Определение и развитие самых популярных среди населения данной возрастной группы туристических направлений</a:t>
          </a:r>
          <a:endParaRPr lang="ru-RU" sz="1600" kern="1200" dirty="0"/>
        </a:p>
      </dsp:txBody>
      <dsp:txXfrm>
        <a:off x="0" y="2424265"/>
        <a:ext cx="11101753" cy="33684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D6B53-0DB8-4A54-B6D1-4F05C2192052}">
      <dsp:nvSpPr>
        <dsp:cNvPr id="0" name=""/>
        <dsp:cNvSpPr/>
      </dsp:nvSpPr>
      <dsp:spPr>
        <a:xfrm>
          <a:off x="0" y="0"/>
          <a:ext cx="5357278" cy="633165"/>
        </a:xfrm>
        <a:prstGeom prst="roundRect">
          <a:avLst/>
        </a:prstGeom>
        <a:solidFill>
          <a:srgbClr val="00B0F0">
            <a:alpha val="4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9525">
                <a:prstDash val="solid"/>
              </a:ln>
              <a:solidFill>
                <a:schemeClr val="tx1"/>
              </a:solidFill>
              <a:effectLst/>
              <a:latin typeface="+mj-lt"/>
            </a:rPr>
            <a:t>ФУНКЦИИ ТУРИСТИЧЕСКИХ БЮРО</a:t>
          </a:r>
          <a:r>
            <a:rPr lang="ru-RU" sz="1400" b="1" kern="1200" cap="none" spc="0" dirty="0" smtClean="0">
              <a:ln w="9525"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:</a:t>
          </a:r>
          <a:endParaRPr lang="ru-RU" sz="1400" b="1" kern="1200" cap="none" spc="0" dirty="0">
            <a:ln w="9525">
              <a:prstDash val="solid"/>
            </a:ln>
            <a:solidFill>
              <a:schemeClr val="tx1"/>
            </a:solidFill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sp:txBody>
      <dsp:txXfrm>
        <a:off x="30909" y="30909"/>
        <a:ext cx="5295460" cy="571347"/>
      </dsp:txXfrm>
    </dsp:sp>
    <dsp:sp modelId="{71796C60-08E6-407C-BC5D-35CB9368C2DB}">
      <dsp:nvSpPr>
        <dsp:cNvPr id="0" name=""/>
        <dsp:cNvSpPr/>
      </dsp:nvSpPr>
      <dsp:spPr>
        <a:xfrm>
          <a:off x="0" y="653297"/>
          <a:ext cx="5357278" cy="347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094" tIns="20320" rIns="113792" bIns="2032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Формирование, предложение и продажа экскурсионных туров</a:t>
          </a:r>
          <a:endParaRPr lang="ru-RU" sz="1600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Предоставление информации о выгодном и интересном для самостоятельного планирования отдыха молодежью</a:t>
          </a:r>
          <a:endParaRPr lang="ru-RU" sz="1600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Реализация предложения услуг по сдаче в прокат туристического и спортивного снаряжения для активного отдыха;</a:t>
          </a:r>
          <a:endParaRPr lang="ru-RU" sz="1600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Ведение сотрудничества с учебными заведениями среднего специального и высшего образования с целью продвижения услуг молодежного центра по отдыху молодежи внутри страны;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Проведение активной рекламы российской территории и услуг молодежного центра по данному направлению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И др. функции </a:t>
          </a:r>
        </a:p>
      </dsp:txBody>
      <dsp:txXfrm>
        <a:off x="0" y="653297"/>
        <a:ext cx="5357278" cy="34796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7C14E-BA6C-4C88-B9D4-4B07ED283D9E}">
      <dsp:nvSpPr>
        <dsp:cNvPr id="0" name=""/>
        <dsp:cNvSpPr/>
      </dsp:nvSpPr>
      <dsp:spPr>
        <a:xfrm>
          <a:off x="0" y="1865"/>
          <a:ext cx="72605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610DA-14A6-4287-B770-0F83082D6AA6}">
      <dsp:nvSpPr>
        <dsp:cNvPr id="0" name=""/>
        <dsp:cNvSpPr/>
      </dsp:nvSpPr>
      <dsp:spPr>
        <a:xfrm>
          <a:off x="0" y="1865"/>
          <a:ext cx="7260584" cy="127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УВЕЛИЧЕНИЕ ТУРИСТИЧЕСКИХ ПОТОКОВ ПО КРАСНОДАРСКОМУ КРАЮ СРЕДИ МОЛОДЕЖИ И ЖИТЕЛЕЙ </a:t>
          </a:r>
          <a:r>
            <a:rPr lang="ru-RU" sz="2000" b="1" kern="1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РЕГИОНА В 1,5 РАЗА</a:t>
          </a:r>
          <a:r>
            <a:rPr lang="ru-RU" sz="20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865"/>
        <a:ext cx="7260584" cy="1272126"/>
      </dsp:txXfrm>
    </dsp:sp>
    <dsp:sp modelId="{D5A7F18E-602D-4148-A3EC-97533025815F}">
      <dsp:nvSpPr>
        <dsp:cNvPr id="0" name=""/>
        <dsp:cNvSpPr/>
      </dsp:nvSpPr>
      <dsp:spPr>
        <a:xfrm>
          <a:off x="0" y="1273992"/>
          <a:ext cx="72605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E5ADB-66F4-4AA9-B179-51B3AD99BEC7}">
      <dsp:nvSpPr>
        <dsp:cNvPr id="0" name=""/>
        <dsp:cNvSpPr/>
      </dsp:nvSpPr>
      <dsp:spPr>
        <a:xfrm>
          <a:off x="0" y="1273992"/>
          <a:ext cx="7260584" cy="127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УВЕЛИЧЕНИЕ ДОХОДА В РЕГИОНАЛЬНЫЙ БЮДЖЕТ ОТ ТУРИСТИЧЕСКОЙ ОТРАСЛИ </a:t>
          </a:r>
          <a:r>
            <a:rPr lang="ru-RU" sz="2000" b="1" kern="1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НА 10 %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73992"/>
        <a:ext cx="7260584" cy="1272126"/>
      </dsp:txXfrm>
    </dsp:sp>
    <dsp:sp modelId="{F2B2BC9D-2C51-4237-BD82-A7B55D20338A}">
      <dsp:nvSpPr>
        <dsp:cNvPr id="0" name=""/>
        <dsp:cNvSpPr/>
      </dsp:nvSpPr>
      <dsp:spPr>
        <a:xfrm>
          <a:off x="0" y="2546118"/>
          <a:ext cx="72605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0D580-2A8A-484E-87C8-237D8A73FE8D}">
      <dsp:nvSpPr>
        <dsp:cNvPr id="0" name=""/>
        <dsp:cNvSpPr/>
      </dsp:nvSpPr>
      <dsp:spPr>
        <a:xfrm>
          <a:off x="0" y="2546118"/>
          <a:ext cx="7260584" cy="127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 КОЛИЧЕСТВА ПОСЕТИТЕЛЕЙ МУНИЦИПАЛЬНЫХ МОЛОДЕЖНЫХ ЦЕНТРОВ 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РАЗА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546118"/>
        <a:ext cx="7260584" cy="1272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DFE7F-F77F-48BD-BB13-CA466F73BFB4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454C9-418E-4264-91BD-BE33EE0284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75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454C9-418E-4264-91BD-BE33EE0284B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137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454C9-418E-4264-91BD-BE33EE0284B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2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454C9-418E-4264-91BD-BE33EE0284B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40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A134-93C6-477D-B0AF-5C296E570C80}" type="datetime1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9D9-BE22-482C-AF4E-EAA57A804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894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0918-FB4D-4B87-905E-59BFE0DE4B09}" type="datetime1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9D9-BE22-482C-AF4E-EAA57A804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653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CBB4-E989-44C2-98C2-13B4FCD4B52B}" type="datetime1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9D9-BE22-482C-AF4E-EAA57A804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683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7C3A8-6782-48FB-959E-3954AE08014E}" type="datetime1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9D9-BE22-482C-AF4E-EAA57A804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119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F6BE-FAEF-4EE6-9B6A-1C7805DF9C5B}" type="datetime1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9D9-BE22-482C-AF4E-EAA57A804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945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5AE4-27D7-416C-9E99-922CD66F4B8E}" type="datetime1">
              <a:rPr lang="ru-RU" smtClean="0"/>
              <a:pPr/>
              <a:t>06.09.2018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9D9-BE22-482C-AF4E-EAA57A804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770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2D422-8D16-42F8-85FA-751ED0D228DB}" type="datetime1">
              <a:rPr lang="ru-RU" smtClean="0"/>
              <a:pPr/>
              <a:t>06.09.2018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9D9-BE22-482C-AF4E-EAA57A804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895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5D6EF-5AA9-4E07-9F13-30C9E0A362F5}" type="datetime1">
              <a:rPr lang="ru-RU" smtClean="0"/>
              <a:pPr/>
              <a:t>06.09.2018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9D9-BE22-482C-AF4E-EAA57A804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301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2F1D-6BDC-44BD-9479-8DBCAD7CB2FE}" type="datetime1">
              <a:rPr lang="ru-RU" smtClean="0"/>
              <a:pPr/>
              <a:t>06.09.2018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9D9-BE22-482C-AF4E-EAA57A804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54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2861-EEF9-4E5E-A23D-1444DA6DF30B}" type="datetime1">
              <a:rPr lang="ru-RU" smtClean="0"/>
              <a:pPr/>
              <a:t>06.09.2018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9D9-BE22-482C-AF4E-EAA57A804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333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8F03-9054-4A9C-84DB-5A77230A321D}" type="datetime1">
              <a:rPr lang="ru-RU" smtClean="0"/>
              <a:pPr/>
              <a:t>06.09.2018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9D9-BE22-482C-AF4E-EAA57A804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262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C1F95-D645-4702-B4C2-C0A88B34CE9F}" type="datetime1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0C9D9-BE22-482C-AF4E-EAA57A804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59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-350" r="301" b="7017"/>
          <a:stretch/>
        </p:blipFill>
        <p:spPr>
          <a:xfrm>
            <a:off x="0" y="0"/>
            <a:ext cx="12192000" cy="6863152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7846" y="510880"/>
            <a:ext cx="10316307" cy="1907931"/>
          </a:xfrm>
          <a:solidFill>
            <a:srgbClr val="8FDDF5"/>
          </a:solidFill>
          <a:ln/>
          <a:effectLst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Стимулирование внутреннего молодежного туризма путем совершенствования молодежной институциональной среды в муниципальных </a:t>
            </a:r>
            <a:r>
              <a:rPr lang="ru-RU" sz="3200" b="1" dirty="0" smtClean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образованиях Краснодарского края </a:t>
            </a:r>
            <a:endParaRPr lang="ru-RU" sz="3200" b="1" dirty="0">
              <a:ln w="12700" cmpd="sng">
                <a:solidFill>
                  <a:srgbClr val="FFFF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534509" y="5574323"/>
            <a:ext cx="4941276" cy="128367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</a:rPr>
              <a:t>Проект подготовлен: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</a:rPr>
              <a:t>Копыловой Дарьей Владимировной</a:t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</a:rPr>
            </a:b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</a:rPr>
              <a:t>Финансовый университет при Правительстве Российской Федерации (Краснодарский филиал)</a:t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</a:rPr>
            </a:b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</a:rPr>
              <a:t>Научный руководитель:</a:t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</a:rPr>
            </a:b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</a:rPr>
              <a:t>д.э.н., профессор Берлин С.И.</a:t>
            </a:r>
          </a:p>
        </p:txBody>
      </p:sp>
    </p:spTree>
    <p:extLst>
      <p:ext uri="{BB962C8B-B14F-4D97-AF65-F5344CB8AC3E}">
        <p14:creationId xmlns:p14="http://schemas.microsoft.com/office/powerpoint/2010/main" val="34453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159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663" y="838517"/>
            <a:ext cx="10515600" cy="920667"/>
          </a:xfrm>
        </p:spPr>
        <p:txBody>
          <a:bodyPr/>
          <a:lstStyle/>
          <a:p>
            <a:pPr algn="ctr"/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Результаты реализации проекта:</a:t>
            </a:r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9D9-BE22-482C-AF4E-EAA57A8041FE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91392" y="1759184"/>
            <a:ext cx="8971545" cy="366010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количества туристических потоков среди молодежи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жителей региона в целом по краю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дохода регионального бюджета и муниципальных образований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Улучшение сферы учёта туристических потоков из «самостоятельных» туристов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объема  предоставляемых услуг в отрасли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Знания о потребностях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туристов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получение предложений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молодежи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организации отдыха, туризма, событийных мероприятий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регионе</a:t>
            </a:r>
            <a:endParaRPr lang="ru-RU" sz="1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социальной и культурной молодежной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среды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значимости муниципальных молодежных центров в жизни молодого поколения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Формирование у молодежи представления о туристическом потенциале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страны и др.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7550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34901" b="9849"/>
          <a:stretch/>
        </p:blipFill>
        <p:spPr>
          <a:xfrm>
            <a:off x="591551" y="1800560"/>
            <a:ext cx="11008895" cy="306805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4697"/>
            <a:ext cx="12191999" cy="1940759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sz="1800" dirty="0"/>
              <a:t>На сегодняшний момент в муниципальных образованиях Краснодарского края и Российской </a:t>
            </a:r>
            <a:r>
              <a:rPr lang="ru-RU" sz="1800" dirty="0" smtClean="0"/>
              <a:t>Федерации в целом </a:t>
            </a:r>
            <a:r>
              <a:rPr lang="ru-RU" sz="1800" dirty="0"/>
              <a:t>отсутствуют координирующие органы, стимулирующие молодежный внутренний туризм эконом-класса, а также прокат снаряжения для активного молодежного туризма. </a:t>
            </a:r>
            <a:r>
              <a:rPr lang="ru-RU" sz="1800" dirty="0" smtClean="0"/>
              <a:t>На </a:t>
            </a:r>
            <a:r>
              <a:rPr lang="ru-RU" sz="1800" dirty="0"/>
              <a:t>наш взгляд, улучшение механизма предоставления услуг туризма  для </a:t>
            </a:r>
            <a:r>
              <a:rPr lang="ru-RU" sz="1800" dirty="0" smtClean="0"/>
              <a:t>молодежи, </a:t>
            </a:r>
            <a:r>
              <a:rPr lang="ru-RU" sz="1800" dirty="0"/>
              <a:t>является эффективным и перспективным способом увеличения туристического потока и, соответственно, объема предоставляемых туристических услуг, повышения уровня доходов в бюджет края от туристической отрасли и привлеченных инвестиций, а также российскую молодежную социальную </a:t>
            </a:r>
            <a:r>
              <a:rPr lang="ru-RU" sz="1800" dirty="0" smtClean="0"/>
              <a:t>среду.</a:t>
            </a:r>
            <a:endParaRPr lang="ru-RU" sz="1800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8916" y="4927147"/>
            <a:ext cx="11143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Данная возрастная группа была определена приоритетной в связи с тем, что именно с 14 до 24 лет активность и желание путешествовать достаточно высокое, но оно не всегда соответствует финансовой возможности из-за отсутствия оптимального и стабильного уровня </a:t>
            </a:r>
            <a:r>
              <a:rPr lang="ru-RU" dirty="0" smtClean="0"/>
              <a:t>заработка</a:t>
            </a:r>
            <a:r>
              <a:rPr lang="ru-RU" dirty="0" smtClean="0">
                <a:solidFill>
                  <a:srgbClr val="000000"/>
                </a:solidFill>
              </a:rPr>
              <a:t>, </a:t>
            </a:r>
            <a:r>
              <a:rPr lang="ru-RU" dirty="0">
                <a:solidFill>
                  <a:srgbClr val="000000"/>
                </a:solidFill>
              </a:rPr>
              <a:t>потому что в основном это студенты очных отделений вузов и </a:t>
            </a:r>
            <a:r>
              <a:rPr lang="ru-RU" dirty="0" smtClean="0">
                <a:solidFill>
                  <a:srgbClr val="000000"/>
                </a:solidFill>
              </a:rPr>
              <a:t>ссузов, у </a:t>
            </a:r>
            <a:r>
              <a:rPr lang="ru-RU" dirty="0">
                <a:solidFill>
                  <a:srgbClr val="000000"/>
                </a:solidFill>
              </a:rPr>
              <a:t>которых нет иных доходов кроме </a:t>
            </a:r>
            <a:r>
              <a:rPr lang="ru-RU" dirty="0" smtClean="0">
                <a:solidFill>
                  <a:srgbClr val="000000"/>
                </a:solidFill>
              </a:rPr>
              <a:t>стипендий </a:t>
            </a:r>
            <a:r>
              <a:rPr lang="ru-RU" dirty="0">
                <a:solidFill>
                  <a:srgbClr val="000000"/>
                </a:solidFill>
              </a:rPr>
              <a:t>и </a:t>
            </a:r>
            <a:r>
              <a:rPr lang="ru-RU" dirty="0" smtClean="0">
                <a:solidFill>
                  <a:srgbClr val="000000"/>
                </a:solidFill>
              </a:rPr>
              <a:t>финансовой поддержки родителей.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91551" y="4463715"/>
            <a:ext cx="6134102" cy="84222"/>
          </a:xfrm>
          <a:solidFill>
            <a:srgbClr val="FFFF66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АУДИТОРИЯ ПРОЕКТА: </a:t>
            </a:r>
            <a:b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МОЛОДЕЖЬ С 14 ДО 24 ЛЕТ</a:t>
            </a:r>
            <a:endParaRPr lang="ru-RU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7611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3130" y="409073"/>
            <a:ext cx="5386136" cy="2317323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С </a:t>
            </a:r>
            <a:r>
              <a:rPr lang="ru-RU" dirty="0"/>
              <a:t>целью определения </a:t>
            </a:r>
            <a:r>
              <a:rPr lang="ru-RU" dirty="0" smtClean="0"/>
              <a:t>целесообразности создания проекта, </a:t>
            </a:r>
            <a:r>
              <a:rPr lang="ru-RU" dirty="0"/>
              <a:t>нами был проведен </a:t>
            </a:r>
            <a:r>
              <a:rPr lang="ru-RU" dirty="0" smtClean="0"/>
              <a:t>социологический </a:t>
            </a:r>
            <a:r>
              <a:rPr lang="ru-RU" dirty="0"/>
              <a:t>опрос 1000 человек возрастом от 14 до 24 лет из разных городов страны. Основной вопрос анкеты звучал так: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Будете </a:t>
            </a:r>
            <a:r>
              <a:rPr lang="ru-RU" dirty="0"/>
              <a:t>ли Вы больше путешествовать по России, если стоимость туристических услуг станет ниже и доступнее для молодежи?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340665292"/>
              </p:ext>
            </p:extLst>
          </p:nvPr>
        </p:nvGraphicFramePr>
        <p:xfrm>
          <a:off x="1636293" y="2408805"/>
          <a:ext cx="4499810" cy="4186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43611" y="3007893"/>
            <a:ext cx="228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Результат опроса: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230979" y="1203158"/>
            <a:ext cx="3935148" cy="4728411"/>
          </a:xfrm>
          <a:prstGeom prst="rect">
            <a:avLst/>
          </a:prstGeom>
          <a:solidFill>
            <a:srgbClr val="76B2FA">
              <a:alpha val="5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 smtClean="0"/>
              <a:t>Стоит отметить, что 400 человек из опрошенных являются представителями молодежи Краснодарского края. 94% респондентов из региона ответили, что путешествовали бы больше и из них около 10% из всего разнообразия городов России предпочли бы путешествие в своем регионе. </a:t>
            </a:r>
          </a:p>
          <a:p>
            <a:pPr marL="0" indent="45720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 smtClean="0"/>
          </a:p>
          <a:p>
            <a:pPr marL="0" indent="45720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 smtClean="0"/>
              <a:t>Таким образом, в результате опроса был определен интерес молодежи к территории Краснодарского края и необходимость осуществления мер по развитию туризма эконом-класса для молодежи как в стране в целом, так и в частности Краснодарском крае</a:t>
            </a:r>
            <a:r>
              <a:rPr lang="ru-RU" sz="2000" dirty="0" smtClean="0"/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39289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2166776"/>
              </p:ext>
            </p:extLst>
          </p:nvPr>
        </p:nvGraphicFramePr>
        <p:xfrm>
          <a:off x="578133" y="914401"/>
          <a:ext cx="11101754" cy="5795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7797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652" t="29933" r="2500" b="2924"/>
          <a:stretch/>
        </p:blipFill>
        <p:spPr>
          <a:xfrm>
            <a:off x="160421" y="0"/>
            <a:ext cx="12031579" cy="6877473"/>
          </a:xfrm>
          <a:prstGeom prst="rect">
            <a:avLst/>
          </a:prstGeom>
          <a:effectLst>
            <a:softEdge rad="63500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Прямоугольник 1"/>
          <p:cNvSpPr/>
          <p:nvPr/>
        </p:nvSpPr>
        <p:spPr>
          <a:xfrm>
            <a:off x="445168" y="569088"/>
            <a:ext cx="5376111" cy="1631216"/>
          </a:xfrm>
          <a:prstGeom prst="rect">
            <a:avLst/>
          </a:prstGeom>
          <a:ln w="19050">
            <a:solidFill>
              <a:srgbClr val="BBE9F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Мы предлагаем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базе муниципальных молодежных центров организовать работу </a:t>
            </a:r>
            <a:endParaRPr lang="ru-RU" sz="2000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ТУРИСТИЧЕСКИХ БЮРО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которые будут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организованы в форме малых инновационных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предприятий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/>
          </a:p>
        </p:txBody>
      </p:sp>
      <p:graphicFrame>
        <p:nvGraphicFramePr>
          <p:cNvPr id="4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1790180"/>
              </p:ext>
            </p:extLst>
          </p:nvPr>
        </p:nvGraphicFramePr>
        <p:xfrm>
          <a:off x="445168" y="2289519"/>
          <a:ext cx="5357278" cy="437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64411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19793" y="254573"/>
            <a:ext cx="11225709" cy="104257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ОРГАНИЗАЦИЯ ПРОЦЕССА ДЕЯТЕЛЬНОСТИ ТУРИСТИЧЕСКОГО БЮРО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4563" y="4021802"/>
            <a:ext cx="4940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400" dirty="0"/>
              <a:t>Реализация проекта планируется за счет работы молодежных центров края, в связи с предполагается взаимодействие с Министерством образования, науки и молодёжной политики Краснодарского края. Стоит отметить также необходимость сотрудничества с Министерством курортов, туризма и олимпийского наследия Краснодарского края, за счет использования специализированных баз данных которого, планируется упрощение деятельности по поиску средств размещений и других объектов туристической отрасли</a:t>
            </a:r>
            <a:r>
              <a:rPr lang="ru-RU" sz="1400" dirty="0" smtClean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7813" t="32770" r="28906" b="13871"/>
          <a:stretch/>
        </p:blipFill>
        <p:spPr>
          <a:xfrm>
            <a:off x="5401232" y="1620992"/>
            <a:ext cx="6101858" cy="4229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4563" y="1128702"/>
            <a:ext cx="498292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/>
            <a:r>
              <a:rPr lang="ru-RU" sz="1400" dirty="0">
                <a:solidFill>
                  <a:prstClr val="black"/>
                </a:solidFill>
              </a:rPr>
              <a:t>Для доступности и удобства использования предоставляемой информацией предлагаем её размещение на официальном сайте молодежных центров и группах в социальных сетях, а также на информационных ресурсах учебных заведений-партнеров по продвижению территории края, предпринимателей, с которыми молодежный центр будет вести сотрудничество по предоставлению средств размещения эконом-класса, проезда по региону и других услуг для обеспечения полноценного отдыха, а также на официальных сайтах Министерства образования, науки и молодёжной политики и Министерства курортов, туризма и олимпийского наследия Краснодарского края.</a:t>
            </a:r>
          </a:p>
        </p:txBody>
      </p:sp>
    </p:spTree>
    <p:extLst>
      <p:ext uri="{BB962C8B-B14F-4D97-AF65-F5344CB8AC3E}">
        <p14:creationId xmlns:p14="http://schemas.microsoft.com/office/powerpoint/2010/main" val="2148557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86930"/>
            <a:ext cx="12192000" cy="537107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473867" y="409712"/>
            <a:ext cx="88612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ЦЕЛЕВЫЕ ПОКАЗАТЕЛИ ПРОЕКТА</a:t>
            </a:r>
            <a:b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ПЕРВЫЕ 3 ГОДА РЕАЛИЗАЦИИ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987046166"/>
              </p:ext>
            </p:extLst>
          </p:nvPr>
        </p:nvGraphicFramePr>
        <p:xfrm>
          <a:off x="2274204" y="1703498"/>
          <a:ext cx="7260584" cy="382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54353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242" y="0"/>
            <a:ext cx="12284242" cy="68417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232" y="451935"/>
            <a:ext cx="10399294" cy="955759"/>
          </a:xfrm>
        </p:spPr>
        <p:txBody>
          <a:bodyPr/>
          <a:lstStyle/>
          <a:p>
            <a:pPr algn="ctr"/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РЕСУРСНАЯ БАЗА</a:t>
            </a:r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63187" y="4624839"/>
            <a:ext cx="4126831" cy="205790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4572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300" b="1" dirty="0" smtClean="0"/>
              <a:t>Кадровое обеспечение:</a:t>
            </a:r>
            <a:endParaRPr lang="ru-RU" sz="1300" b="1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300" dirty="0" smtClean="0"/>
              <a:t>По </a:t>
            </a:r>
            <a:r>
              <a:rPr lang="ru-RU" sz="1300" dirty="0"/>
              <a:t>нашим оценкам, на 400-500 тыс. жителей необходимо около 150 человек, из которых 3 </a:t>
            </a:r>
            <a:r>
              <a:rPr lang="ru-RU" sz="1300" dirty="0" smtClean="0"/>
              <a:t>сотрудника – штатные, остальных </a:t>
            </a:r>
            <a:r>
              <a:rPr lang="ru-RU" sz="1300" dirty="0"/>
              <a:t>людей для организации работы туристического бюро мы предлагаем набирать из волонтеров, которые закреплены при молодежном центре и  учебных учреждениях, на непостоянную занятость.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39" y="1411077"/>
            <a:ext cx="3622656" cy="1892826"/>
          </a:xfrm>
          <a:prstGeom prst="rect">
            <a:avLst/>
          </a:prstGeom>
          <a:solidFill>
            <a:srgbClr val="FDFBA3"/>
          </a:solidFill>
          <a:ln w="38100">
            <a:solidFill>
              <a:srgbClr val="FFFF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3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Финансовое </a:t>
            </a:r>
            <a:r>
              <a:rPr lang="ru-RU" sz="13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обеспечение:</a:t>
            </a:r>
          </a:p>
          <a:p>
            <a:pPr indent="450215" algn="just"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3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организация первоначальной деятельности предполагается за счет получения субсидий из краевого или муниципальных </a:t>
            </a:r>
            <a:r>
              <a:rPr lang="ru-RU" sz="13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бюджетов. В дальнейшем </a:t>
            </a:r>
            <a:r>
              <a:rPr lang="ru-RU" sz="13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предполагается самофинансирование за счет средств от реализации услуг проката снаряжения для активного отдыха</a:t>
            </a:r>
            <a:r>
              <a:rPr lang="ru-RU" sz="13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32395" y="2836359"/>
            <a:ext cx="4330792" cy="223266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0215" algn="ctr">
              <a:lnSpc>
                <a:spcPct val="107000"/>
              </a:lnSpc>
            </a:pPr>
            <a:r>
              <a:rPr lang="ru-RU" sz="13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Территориальное обеспечение: </a:t>
            </a:r>
          </a:p>
          <a:p>
            <a:pPr lvl="0" indent="450215" algn="just">
              <a:lnSpc>
                <a:spcPct val="107000"/>
              </a:lnSpc>
            </a:pPr>
            <a:r>
              <a:rPr lang="ru-RU" sz="13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3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организации первоначальной деятельности при </a:t>
            </a:r>
            <a:r>
              <a:rPr lang="ru-RU" sz="13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молодежных </a:t>
            </a:r>
            <a:r>
              <a:rPr lang="ru-RU" sz="13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центрах необходимо помещение и площадка для реализации услуг по предоставлению проката снаряжения с основным набором мебели из расчета количества штатных сотрудников. На первый год деятельности </a:t>
            </a:r>
            <a:r>
              <a:rPr lang="ru-RU" sz="13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3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помещений происходит на безвозмездной основе, в дальнейшем предполагается взимание оплаты за </a:t>
            </a:r>
            <a:r>
              <a:rPr lang="ru-RU" sz="13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аренду.</a:t>
            </a:r>
            <a:endParaRPr lang="ru-RU" sz="13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83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3821" y="42528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За </a:t>
            </a:r>
            <a:r>
              <a:rPr lang="ru-RU" sz="24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счет 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получения субсидий из краевого или муниципальных </a:t>
            </a:r>
            <a:r>
              <a:rPr lang="ru-RU" sz="24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бюджетов в размере </a:t>
            </a:r>
            <a:r>
              <a:rPr lang="ru-RU" sz="24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250 тыс. руб</a:t>
            </a:r>
            <a:r>
              <a:rPr lang="ru-RU" sz="24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 на 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первоначальную организацию деятельности одного туристического бюро 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на город 400-500 тыс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. жителей предполагается следующая смета </a:t>
            </a:r>
            <a:r>
              <a:rPr lang="ru-RU" sz="24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расходов: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658505"/>
              </p:ext>
            </p:extLst>
          </p:nvPr>
        </p:nvGraphicFramePr>
        <p:xfrm>
          <a:off x="1086852" y="2009281"/>
          <a:ext cx="9729538" cy="4321436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702551">
                  <a:extLst>
                    <a:ext uri="{9D8B030D-6E8A-4147-A177-3AD203B41FA5}">
                      <a16:colId xmlns:a16="http://schemas.microsoft.com/office/drawing/2014/main" xmlns="" val="2854051058"/>
                    </a:ext>
                  </a:extLst>
                </a:gridCol>
                <a:gridCol w="3941565">
                  <a:extLst>
                    <a:ext uri="{9D8B030D-6E8A-4147-A177-3AD203B41FA5}">
                      <a16:colId xmlns:a16="http://schemas.microsoft.com/office/drawing/2014/main" xmlns="" val="2970845303"/>
                    </a:ext>
                  </a:extLst>
                </a:gridCol>
                <a:gridCol w="1743364">
                  <a:extLst>
                    <a:ext uri="{9D8B030D-6E8A-4147-A177-3AD203B41FA5}">
                      <a16:colId xmlns:a16="http://schemas.microsoft.com/office/drawing/2014/main" xmlns="" val="4261651849"/>
                    </a:ext>
                  </a:extLst>
                </a:gridCol>
                <a:gridCol w="1773550">
                  <a:extLst>
                    <a:ext uri="{9D8B030D-6E8A-4147-A177-3AD203B41FA5}">
                      <a16:colId xmlns:a16="http://schemas.microsoft.com/office/drawing/2014/main" xmlns="" val="3990724173"/>
                    </a:ext>
                  </a:extLst>
                </a:gridCol>
                <a:gridCol w="1568508">
                  <a:extLst>
                    <a:ext uri="{9D8B030D-6E8A-4147-A177-3AD203B41FA5}">
                      <a16:colId xmlns:a16="http://schemas.microsoft.com/office/drawing/2014/main" xmlns="" val="323392025"/>
                    </a:ext>
                  </a:extLst>
                </a:gridCol>
              </a:tblGrid>
              <a:tr h="6058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№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Наименование расхода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Цена 1 шт., руб.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Количество, шт. 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Стоимость, руб.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59832483"/>
                  </a:ext>
                </a:extLst>
              </a:tr>
              <a:tr h="25511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Для организации работы:</a:t>
                      </a:r>
                      <a:endParaRPr lang="ru-RU" sz="16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2707084"/>
                  </a:ext>
                </a:extLst>
              </a:tr>
              <a:tr h="2551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Компьютер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40000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80000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20622372"/>
                  </a:ext>
                </a:extLst>
              </a:tr>
              <a:tr h="2551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МФУ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6000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6000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52312185"/>
                  </a:ext>
                </a:extLst>
              </a:tr>
              <a:tr h="2551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Канцелярия (бумага, пишущие принадлежности и др.) 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94924224"/>
                  </a:ext>
                </a:extLst>
              </a:tr>
              <a:tr h="25511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Для реализации </a:t>
                      </a:r>
                      <a:r>
                        <a:rPr lang="ru-RU" sz="1600" dirty="0" smtClean="0">
                          <a:effectLst/>
                        </a:rPr>
                        <a:t>предоставления услуг проката:</a:t>
                      </a:r>
                      <a:endParaRPr lang="ru-RU" sz="16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7772592"/>
                  </a:ext>
                </a:extLst>
              </a:tr>
              <a:tr h="2551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Походная аптечка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4000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47736705"/>
                  </a:ext>
                </a:extLst>
              </a:tr>
              <a:tr h="2551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Палатка 2х местная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2500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20000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37434225"/>
                  </a:ext>
                </a:extLst>
              </a:tr>
              <a:tr h="2551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Палатка 3х местная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3500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14000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31299112"/>
                  </a:ext>
                </a:extLst>
              </a:tr>
              <a:tr h="2551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Палатка 4х местная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5000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10000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54923813"/>
                  </a:ext>
                </a:extLst>
              </a:tr>
              <a:tr h="2551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Спальный мешок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15000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69291"/>
                  </a:ext>
                </a:extLst>
              </a:tr>
              <a:tr h="2551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Набор колышков для палатки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7000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04104176"/>
                  </a:ext>
                </a:extLst>
              </a:tr>
              <a:tr h="2551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Тент от солнца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3000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64026539"/>
                  </a:ext>
                </a:extLst>
              </a:tr>
              <a:tr h="2551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Велосипед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9000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90000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51863955"/>
                  </a:ext>
                </a:extLst>
              </a:tr>
              <a:tr h="302916"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900" dirty="0" smtClean="0">
                          <a:effectLst/>
                        </a:rPr>
                        <a:t>ИТОГО</a:t>
                      </a:r>
                      <a:r>
                        <a:rPr lang="ru-RU" sz="1900" dirty="0">
                          <a:effectLst/>
                        </a:rPr>
                        <a:t>: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900" b="1" dirty="0" smtClean="0">
                          <a:effectLst/>
                        </a:rPr>
                        <a:t>250000</a:t>
                      </a:r>
                      <a:endParaRPr lang="ru-RU" sz="1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38086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161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5">
      <a:majorFont>
        <a:latin typeface="Plantagenet Cherokee"/>
        <a:ea typeface=""/>
        <a:cs typeface=""/>
      </a:majorFont>
      <a:minorFont>
        <a:latin typeface="Plantagenet Cherokee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1265</TotalTime>
  <Words>1100</Words>
  <Application>Microsoft Office PowerPoint</Application>
  <PresentationFormat>Произвольный</PresentationFormat>
  <Paragraphs>124</Paragraphs>
  <Slides>10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Стимулирование внутреннего молодежного туризма путем совершенствования молодежной институциональной среды в муниципальных образованиях Краснодарского края </vt:lpstr>
      <vt:lpstr>АУДИТОРИЯ ПРОЕКТА:  МОЛОДЕЖЬ С 14 ДО 24 ЛЕТ</vt:lpstr>
      <vt:lpstr>Презентация PowerPoint</vt:lpstr>
      <vt:lpstr>Презентация PowerPoint</vt:lpstr>
      <vt:lpstr>Презентация PowerPoint</vt:lpstr>
      <vt:lpstr>ОРГАНИЗАЦИЯ ПРОЦЕССА ДЕЯТЕЛЬНОСТИ ТУРИСТИЧЕСКОГО БЮРО</vt:lpstr>
      <vt:lpstr>Презентация PowerPoint</vt:lpstr>
      <vt:lpstr>РЕСУРСНАЯ БАЗА</vt:lpstr>
      <vt:lpstr>За счет получения субсидий из краевого или муниципальных бюджетов в размере 250 тыс. руб. на первоначальную организацию деятельности одного туристического бюро на город 400-500 тыс. жителей предполагается следующая смета расходов:</vt:lpstr>
      <vt:lpstr>Результаты реализации проекта: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dns-pc</dc:creator>
  <cp:lastModifiedBy>DGrunskaya</cp:lastModifiedBy>
  <cp:revision>161</cp:revision>
  <dcterms:created xsi:type="dcterms:W3CDTF">2018-03-06T19:37:22Z</dcterms:created>
  <dcterms:modified xsi:type="dcterms:W3CDTF">2018-09-06T06:09:05Z</dcterms:modified>
</cp:coreProperties>
</file>