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насаждений, тыс. га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62.2</c:v>
                </c:pt>
                <c:pt idx="1">
                  <c:v>61.5</c:v>
                </c:pt>
                <c:pt idx="2">
                  <c:v>62.4</c:v>
                </c:pt>
                <c:pt idx="3">
                  <c:v>86.5</c:v>
                </c:pt>
                <c:pt idx="4">
                  <c:v>85.1</c:v>
                </c:pt>
                <c:pt idx="5">
                  <c:v>87.6</c:v>
                </c:pt>
                <c:pt idx="6">
                  <c:v>87.8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Валовой сбор, тыс. 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3242.9</c:v>
                </c:pt>
                <c:pt idx="1">
                  <c:v>2667.9</c:v>
                </c:pt>
                <c:pt idx="2">
                  <c:v>4391</c:v>
                </c:pt>
                <c:pt idx="3">
                  <c:v>5285.5</c:v>
                </c:pt>
                <c:pt idx="4">
                  <c:v>4752</c:v>
                </c:pt>
                <c:pt idx="5">
                  <c:v>5517.3</c:v>
                </c:pt>
                <c:pt idx="6">
                  <c:v>5368.5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5648"/>
        <c:axId val="21909888"/>
      </c:barChart>
      <c:catAx>
        <c:axId val="2103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09888"/>
        <c:crosses val="autoZero"/>
        <c:auto val="1"/>
        <c:lblAlgn val="ctr"/>
        <c:lblOffset val="100"/>
        <c:noMultiLvlLbl val="0"/>
      </c:catAx>
      <c:valAx>
        <c:axId val="2190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035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88" y="1484784"/>
            <a:ext cx="9040812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виноградарско-винодельческого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в Краснодарском крае (Павловский район)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6840760" cy="172819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- канд.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доцент кафедры денежного обращения и кредита О.С.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Зиниша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 - Кадыров А.Р., студент 4-го курса факультета "Финансы и кредит", Коновалова Т.О., студент 4-го курса факультета "Финансы и кредит"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22756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09563" y="3244850"/>
            <a:ext cx="852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48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СПАСИБО ЗА ВНИМАНИЕ!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2726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688" y="1340768"/>
            <a:ext cx="4926384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Виноградарство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виноделие – виды экономической деятельности, технологически связанные между собой и обладающие значительным потенциалом для динамичного развития.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предпринимательства исторически являются традиционными отраслями для южных регионов Российской Федерации и играют важную роль в их экономике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лександр0000\Desktop\dq70WbZjk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980729"/>
            <a:ext cx="3625585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0000\Desktop\JQ3YL7WHKo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676262" cy="31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ксандр0000\Desktop\d-wt13bPX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7" y="3933056"/>
            <a:ext cx="3291143" cy="24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22274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1900927"/>
              </p:ext>
            </p:extLst>
          </p:nvPr>
        </p:nvGraphicFramePr>
        <p:xfrm>
          <a:off x="522821" y="1700808"/>
          <a:ext cx="8280920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062627" y="1247956"/>
            <a:ext cx="5201308" cy="584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винограда в Российской Федерации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115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4" name="Picture 2" descr="C:\Users\Александр0000\Desktop\-jl6dq6px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3174"/>
            <a:ext cx="8475356" cy="49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62332" y="2780928"/>
            <a:ext cx="2001756" cy="584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виноградников,</a:t>
            </a:r>
          </a:p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24239" y="3225221"/>
            <a:ext cx="1723825" cy="584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винограда в 2017 г., тыс. 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21487" y="3573016"/>
            <a:ext cx="1529325" cy="584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Урожайность, ц/га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62331" y="4005064"/>
            <a:ext cx="1900225" cy="584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тихих вин в 2017 г., млн дал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4910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25500"/>
            <a:ext cx="8363012" cy="37444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 создания и развития винодельческой 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прозрачной конкурентной среды деятельности предприятий винодельческой отрасли на рынке алкогольной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конкурентоспособного спроса на продукцию виноградарско-винодельческого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комплекса.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диверсификация ассортиментного ряда продукции виноградарско-винодельческой отрасли на рынке алкогольной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условий динамичного увеличения трансфертов по результатам деятельности предприятий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виноградарско-винодельческой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бюджет.</a:t>
            </a:r>
          </a:p>
          <a:p>
            <a:pPr marL="514350" indent="-51435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098" name="Picture 2" descr="C:\Users\Александр0000\Desktop\EC22EC1E-C3B8-4B38-B369-C64F2D05D9D0_w1200_r1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2" y="4387699"/>
            <a:ext cx="3719450" cy="22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0000\Desktop\girl-woman-wine-glass-restaurant-reading-meal-drink-alcohol-catalog-drinks-alcoholic-beverage-sense-distilled-beverage-1017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87698"/>
            <a:ext cx="3672408" cy="22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14337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934" y="515195"/>
            <a:ext cx="488206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Выгода создания винного предприятия: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рабочих мест.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денежных поступлений в бюджет.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туристического потока в регионы Краснодарского края.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конкурентной среды на рынке алкогольной продукции.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экологических троп.</a:t>
            </a:r>
          </a:p>
        </p:txBody>
      </p:sp>
      <p:pic>
        <p:nvPicPr>
          <p:cNvPr id="1026" name="Picture 2" descr="C:\Users\Александр0000\Desktop\Составляем-бизнес-пл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5" y="4221088"/>
            <a:ext cx="3960440" cy="22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0000\Desktop\map-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4" y="1196752"/>
            <a:ext cx="39604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0000\Desktop\G7oAmVbQAF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21" y="3717033"/>
            <a:ext cx="2267431" cy="27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41623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665" y="1108311"/>
            <a:ext cx="8003232" cy="2680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создании винного предприятия площадью около 1000 га будет  производиться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до 140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рабочего персонала такого предприятия может варьироваться от 30 до 50 человек.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орошение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виноградных кустов будет осуществлять высококвалифицированный рабочий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комбайне или другой сельскохозяйственной технике.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при уборке винограда заменяет до 100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ександр0000\Desktop\2sf6OOvde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" y="3301733"/>
            <a:ext cx="3859314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0000\Desktop\afhLVb7-U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83" y="3301734"/>
            <a:ext cx="42597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9225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81" y="1293893"/>
            <a:ext cx="8229600" cy="213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покупку оборудования по переработке винограда, сельскохозяйственной техники, строительство винного предприятия, заработная плата высококвалифицированным работникам составят (без негативных экономических факторов) около 80 млн. руб.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Окупится данное предприятие через 2-3 года, при благоприятных погодных условиях.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лександр0000\Desktop\86825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" y="3284984"/>
            <a:ext cx="4260027" cy="31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0000\Desktop\4441166518cc6574a4e806eccf142a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1" y="3284726"/>
            <a:ext cx="4265976" cy="31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23814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93893"/>
            <a:ext cx="8229600" cy="21351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Предприятие не только окупится, но и будет производить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703 тыс. дал алкогольной продукции (при средней урожайности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алкогольной продукции поспособствует поступлению в бюджет около 133,5 млн. руб. от уплаты акциза на вино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взять среднюю стоимость вина 150 руб., то предприятие будет приносить прибыль (до уплаты налога) приблизительно 690 млн. руб.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лександр0000\Desktop\Bottle-barrel-grapes-basket-red-wine_3840x2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423606"/>
            <a:ext cx="4286313" cy="28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ександр0000\Desktop\1380311422-vino-ch1-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91" y="3421586"/>
            <a:ext cx="4361705" cy="28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4"/>
          <a:stretch>
            <a:fillRect/>
          </a:stretch>
        </p:blipFill>
        <p:spPr bwMode="auto">
          <a:xfrm>
            <a:off x="103188" y="1588"/>
            <a:ext cx="708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CBE07-2CA4-604E-B228-3165518B7F69}"/>
              </a:ext>
            </a:extLst>
          </p:cNvPr>
          <p:cNvSpPr txBox="1"/>
          <p:nvPr/>
        </p:nvSpPr>
        <p:spPr>
          <a:xfrm>
            <a:off x="754063" y="203200"/>
            <a:ext cx="4033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Кубанский государственный аграрный университет им. И. Т. Трубилина</a:t>
            </a:r>
          </a:p>
        </p:txBody>
      </p:sp>
    </p:spTree>
    <p:extLst>
      <p:ext uri="{BB962C8B-B14F-4D97-AF65-F5344CB8AC3E}">
        <p14:creationId xmlns:p14="http://schemas.microsoft.com/office/powerpoint/2010/main" val="12799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298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виноградарско-винодельческого комплекса в Краснодарском крае (Павловский район)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Александр0000</dc:creator>
  <cp:lastModifiedBy>DGrunskaya</cp:lastModifiedBy>
  <cp:revision>46</cp:revision>
  <dcterms:created xsi:type="dcterms:W3CDTF">2018-09-10T19:17:03Z</dcterms:created>
  <dcterms:modified xsi:type="dcterms:W3CDTF">2018-09-13T12:28:49Z</dcterms:modified>
</cp:coreProperties>
</file>