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76" r:id="rId3"/>
    <p:sldId id="284" r:id="rId4"/>
    <p:sldId id="280" r:id="rId5"/>
    <p:sldId id="279" r:id="rId6"/>
    <p:sldId id="283" r:id="rId7"/>
    <p:sldId id="287" r:id="rId8"/>
    <p:sldId id="285" r:id="rId9"/>
    <p:sldId id="286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902" autoAdjust="0"/>
  </p:normalViewPr>
  <p:slideViewPr>
    <p:cSldViewPr>
      <p:cViewPr>
        <p:scale>
          <a:sx n="53" d="100"/>
          <a:sy n="53" d="100"/>
        </p:scale>
        <p:origin x="-3210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9908720704560305E-4"/>
                  <c:y val="-3.316232058871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16-4479-8696-F7551622B71E}"/>
                </c:ext>
              </c:extLst>
            </c:dLbl>
            <c:dLbl>
              <c:idx val="1"/>
              <c:layout>
                <c:manualLayout>
                  <c:x val="3.6686595865205716E-3"/>
                  <c:y val="-3.316232058871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16-4479-8696-F7551622B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предоставленных кредитов, единиц</c:v>
                </c:pt>
                <c:pt idx="1">
                  <c:v>Объем предоставленных кредитов, млн. руб.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16910</c:v>
                </c:pt>
                <c:pt idx="1">
                  <c:v>24969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16-4479-8696-F7551622B7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805123605295803E-2"/>
                  <c:y val="-2.9017097239263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16-4479-8696-F7551622B71E}"/>
                </c:ext>
              </c:extLst>
            </c:dLbl>
            <c:dLbl>
              <c:idx val="1"/>
              <c:layout>
                <c:manualLayout>
                  <c:x val="2.5816918833435606E-2"/>
                  <c:y val="-3.316232058871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16-4479-8696-F7551622B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предоставленных кредитов, единиц</c:v>
                </c:pt>
                <c:pt idx="1">
                  <c:v>Объем предоставленных кредитов, млн. руб.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31211</c:v>
                </c:pt>
                <c:pt idx="1">
                  <c:v>50232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516-4479-8696-F7551622B7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276884187079415E-2"/>
                  <c:y val="-2.8909155596468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16-4479-8696-F7551622B71E}"/>
                </c:ext>
              </c:extLst>
            </c:dLbl>
            <c:dLbl>
              <c:idx val="1"/>
              <c:layout>
                <c:manualLayout>
                  <c:x val="2.5380211894792688E-2"/>
                  <c:y val="-3.730769645048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16-4479-8696-F7551622B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предоставленных кредитов, единиц</c:v>
                </c:pt>
                <c:pt idx="1">
                  <c:v>Объем предоставленных кредитов, млн. руб.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23183</c:v>
                </c:pt>
                <c:pt idx="1">
                  <c:v>36706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516-4479-8696-F7551622B7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897024"/>
        <c:axId val="44898560"/>
        <c:axId val="0"/>
      </c:bar3DChart>
      <c:catAx>
        <c:axId val="4489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898560"/>
        <c:crosses val="autoZero"/>
        <c:auto val="1"/>
        <c:lblAlgn val="ctr"/>
        <c:lblOffset val="100"/>
        <c:noMultiLvlLbl val="0"/>
      </c:catAx>
      <c:valAx>
        <c:axId val="448985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44897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559166265476688"/>
          <c:y val="0.16797075457224364"/>
          <c:w val="0.30623569260479971"/>
          <c:h val="7.1237124446490094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ЦЕНТРАЛЬНЫЙ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'Лист1'!$B$2:$B$4</c:f>
              <c:numCache>
                <c:formatCode>#,##0</c:formatCode>
                <c:ptCount val="3"/>
                <c:pt idx="0">
                  <c:v>292576</c:v>
                </c:pt>
                <c:pt idx="1">
                  <c:v>522266</c:v>
                </c:pt>
                <c:pt idx="2">
                  <c:v>454878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11-43DD-AE67-8D6C5CCDAF4A}"/>
            </c:ext>
          </c:extLst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СЕВЕРО-ЗАПАДНЫЙ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'Лист1'!$C$2:$C$4</c:f>
              <c:numCache>
                <c:formatCode>#,##0</c:formatCode>
                <c:ptCount val="3"/>
                <c:pt idx="0">
                  <c:v>112248</c:v>
                </c:pt>
                <c:pt idx="1">
                  <c:v>210003</c:v>
                </c:pt>
                <c:pt idx="2">
                  <c:v>189082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11-43DD-AE67-8D6C5CCDAF4A}"/>
            </c:ext>
          </c:extLst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ЮЖНЫЙ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'Лист1'!$D$2:$D$4</c:f>
              <c:numCache>
                <c:formatCode>#,##0</c:formatCode>
                <c:ptCount val="3"/>
                <c:pt idx="0">
                  <c:v>63752</c:v>
                </c:pt>
                <c:pt idx="1">
                  <c:v>127000</c:v>
                </c:pt>
                <c:pt idx="2">
                  <c:v>98727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11-43DD-AE67-8D6C5CCDAF4A}"/>
            </c:ext>
          </c:extLst>
        </c:ser>
        <c:ser>
          <c:idx val="3"/>
          <c:order val="3"/>
          <c:tx>
            <c:strRef>
              <c:f>'Лист1'!$E$1</c:f>
              <c:strCache>
                <c:ptCount val="1"/>
                <c:pt idx="0">
                  <c:v>СЕВЕРО-КАВКАЗСКИЙ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'Лист1'!$E$2:$E$4</c:f>
              <c:numCache>
                <c:formatCode>#,##0</c:formatCode>
                <c:ptCount val="3"/>
                <c:pt idx="0">
                  <c:v>21264</c:v>
                </c:pt>
                <c:pt idx="1">
                  <c:v>35983</c:v>
                </c:pt>
                <c:pt idx="2">
                  <c:v>31162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11-43DD-AE67-8D6C5CCDAF4A}"/>
            </c:ext>
          </c:extLst>
        </c:ser>
        <c:ser>
          <c:idx val="4"/>
          <c:order val="4"/>
          <c:tx>
            <c:strRef>
              <c:f>'Лист1'!$F$1</c:f>
              <c:strCache>
                <c:ptCount val="1"/>
                <c:pt idx="0">
                  <c:v>ПРИВОЛЖСКИЙ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'Лист1'!$F$2:$F$4</c:f>
              <c:numCache>
                <c:formatCode>#,##0</c:formatCode>
                <c:ptCount val="3"/>
                <c:pt idx="0">
                  <c:v>197593</c:v>
                </c:pt>
                <c:pt idx="1">
                  <c:v>352463</c:v>
                </c:pt>
                <c:pt idx="2">
                  <c:v>297754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11-43DD-AE67-8D6C5CCDAF4A}"/>
            </c:ext>
          </c:extLst>
        </c:ser>
        <c:ser>
          <c:idx val="5"/>
          <c:order val="5"/>
          <c:tx>
            <c:strRef>
              <c:f>'Лист1'!$G$1</c:f>
              <c:strCache>
                <c:ptCount val="1"/>
                <c:pt idx="0">
                  <c:v>УРАЛЬСКИЙ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'Лист1'!$G$2:$G$4</c:f>
              <c:numCache>
                <c:formatCode>#,##0</c:formatCode>
                <c:ptCount val="3"/>
                <c:pt idx="0">
                  <c:v>132550</c:v>
                </c:pt>
                <c:pt idx="1">
                  <c:v>178995</c:v>
                </c:pt>
                <c:pt idx="2">
                  <c:v>155354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E11-43DD-AE67-8D6C5CCDAF4A}"/>
            </c:ext>
          </c:extLst>
        </c:ser>
        <c:ser>
          <c:idx val="6"/>
          <c:order val="6"/>
          <c:tx>
            <c:strRef>
              <c:f>'Лист1'!$H$1</c:f>
              <c:strCache>
                <c:ptCount val="1"/>
                <c:pt idx="0">
                  <c:v>СИБИРСКИЙ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'Лист1'!$H$2:$H$4</c:f>
              <c:numCache>
                <c:formatCode>#,##0</c:formatCode>
                <c:ptCount val="3"/>
                <c:pt idx="0">
                  <c:v>143059</c:v>
                </c:pt>
                <c:pt idx="1">
                  <c:v>236513</c:v>
                </c:pt>
                <c:pt idx="2">
                  <c:v>173349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E11-43DD-AE67-8D6C5CCDAF4A}"/>
            </c:ext>
          </c:extLst>
        </c:ser>
        <c:ser>
          <c:idx val="7"/>
          <c:order val="7"/>
          <c:tx>
            <c:strRef>
              <c:f>'Лист1'!$I$1</c:f>
              <c:strCache>
                <c:ptCount val="1"/>
                <c:pt idx="0">
                  <c:v>ДАЛЬНЕВОСТОЧНЫЙ ФЕДЕРАЛЬНЫЙ ОКРУГ</c:v>
                </c:pt>
              </c:strCache>
            </c:strRef>
          </c:tx>
          <c:invertIfNegative val="0"/>
          <c:cat>
            <c:strRef>
              <c:f>'Лист1'!$A$2:$A$4</c:f>
              <c:strCache>
                <c:ptCount val="3"/>
                <c:pt idx="0">
                  <c:v>2013 г.</c:v>
                </c:pt>
                <c:pt idx="1">
                  <c:v>2015 г.</c:v>
                </c:pt>
                <c:pt idx="2">
                  <c:v>2017 г.</c:v>
                </c:pt>
              </c:strCache>
            </c:strRef>
          </c:cat>
          <c:val>
            <c:numRef>
              <c:f>'Лист1'!$I$2:$I$4</c:f>
              <c:numCache>
                <c:formatCode>#,##0</c:formatCode>
                <c:ptCount val="3"/>
                <c:pt idx="0">
                  <c:v>54274</c:v>
                </c:pt>
                <c:pt idx="1">
                  <c:v>90008</c:v>
                </c:pt>
                <c:pt idx="2">
                  <c:v>71949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E11-43DD-AE67-8D6C5CCDA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34144"/>
        <c:axId val="47744128"/>
      </c:barChart>
      <c:catAx>
        <c:axId val="47734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7744128"/>
        <c:crosses val="autoZero"/>
        <c:auto val="1"/>
        <c:lblAlgn val="ctr"/>
        <c:lblOffset val="100"/>
        <c:noMultiLvlLbl val="0"/>
      </c:catAx>
      <c:valAx>
        <c:axId val="4774412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47734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2.3148148148148147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69-4C65-BC25-288AF1F28F6E}"/>
                </c:ext>
              </c:extLst>
            </c:dLbl>
            <c:dLbl>
              <c:idx val="1"/>
              <c:layout>
                <c:manualLayout>
                  <c:x val="-1.1574074074074073E-2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69-4C65-BC25-288AF1F28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'Лист1'!$A$2:$A$3</c:f>
              <c:strCache>
                <c:ptCount val="2"/>
                <c:pt idx="0">
                  <c:v>Количество предоставленных кредитов, единиц</c:v>
                </c:pt>
                <c:pt idx="1">
                  <c:v>Объем предоставленных кредитов, млн. руб.</c:v>
                </c:pt>
              </c:strCache>
            </c:strRef>
          </c:cat>
          <c:val>
            <c:numRef>
              <c:f>'Лист1'!$B$2:$B$3</c:f>
              <c:numCache>
                <c:formatCode>#,##0</c:formatCode>
                <c:ptCount val="2"/>
                <c:pt idx="0">
                  <c:v>739393</c:v>
                </c:pt>
                <c:pt idx="1">
                  <c:v>1054053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69-4C65-BC25-288AF1F28F6E}"/>
            </c:ext>
          </c:extLst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</c:spPr>
          <c:invertIfNegative val="0"/>
          <c:dLbls>
            <c:dLbl>
              <c:idx val="0"/>
              <c:layout>
                <c:manualLayout>
                  <c:x val="2.3148148148148147E-2"/>
                  <c:y val="-1.984126984126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69-4C65-BC25-288AF1F28F6E}"/>
                </c:ext>
              </c:extLst>
            </c:dLbl>
            <c:dLbl>
              <c:idx val="1"/>
              <c:layout>
                <c:manualLayout>
                  <c:x val="2.7777777777777811E-2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69-4C65-BC25-288AF1F28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'Лист1'!$A$2:$A$3</c:f>
              <c:strCache>
                <c:ptCount val="2"/>
                <c:pt idx="0">
                  <c:v>Количество предоставленных кредитов, единиц</c:v>
                </c:pt>
                <c:pt idx="1">
                  <c:v>Объем предоставленных кредитов, млн. руб.</c:v>
                </c:pt>
              </c:strCache>
            </c:strRef>
          </c:cat>
          <c:val>
            <c:numRef>
              <c:f>'Лист1'!$C$2:$C$3</c:f>
              <c:numCache>
                <c:formatCode>#,##0</c:formatCode>
                <c:ptCount val="2"/>
                <c:pt idx="0">
                  <c:v>1058641</c:v>
                </c:pt>
                <c:pt idx="1">
                  <c:v>1808551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69-4C65-BC25-288AF1F28F6E}"/>
            </c:ext>
          </c:extLst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82E-2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69-4C65-BC25-288AF1F28F6E}"/>
                </c:ext>
              </c:extLst>
            </c:dLbl>
            <c:dLbl>
              <c:idx val="1"/>
              <c:layout>
                <c:manualLayout>
                  <c:x val="5.0925925925925923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69-4C65-BC25-288AF1F28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'Лист1'!$A$2:$A$3</c:f>
              <c:strCache>
                <c:ptCount val="2"/>
                <c:pt idx="0">
                  <c:v>Количество предоставленных кредитов, единиц</c:v>
                </c:pt>
                <c:pt idx="1">
                  <c:v>Объем предоставленных кредитов, млн. руб.</c:v>
                </c:pt>
              </c:strCache>
            </c:strRef>
          </c:cat>
          <c:val>
            <c:numRef>
              <c:f>'Лист1'!$D$2:$D$3</c:f>
              <c:numCache>
                <c:formatCode>#,##0</c:formatCode>
                <c:ptCount val="2"/>
                <c:pt idx="0">
                  <c:v>863803</c:v>
                </c:pt>
                <c:pt idx="1">
                  <c:v>1481061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B69-4C65-BC25-288AF1F28F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7775104"/>
        <c:axId val="47789184"/>
        <c:axId val="0"/>
      </c:bar3DChart>
      <c:catAx>
        <c:axId val="47775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789184"/>
        <c:crosses val="autoZero"/>
        <c:auto val="1"/>
        <c:lblAlgn val="ctr"/>
        <c:lblOffset val="100"/>
        <c:noMultiLvlLbl val="0"/>
      </c:catAx>
      <c:valAx>
        <c:axId val="477891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47775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1493701554528128"/>
          <c:y val="0.83198411558607388"/>
          <c:w val="0.41975635185834081"/>
          <c:h val="7.7680393235439973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253758129438621"/>
          <c:w val="0.9425106665964339"/>
          <c:h val="0.7053105210532155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Средневзвешенная ставка, по выданным с начала года кредитам</c:v>
                </c:pt>
              </c:strCache>
            </c:strRef>
          </c:tx>
          <c:dLbls>
            <c:dLbl>
              <c:idx val="0"/>
              <c:layout>
                <c:manualLayout>
                  <c:x val="-7.8394545550317402E-3"/>
                  <c:y val="-0.11502345150055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C5-4A19-A6A6-83F4B706D23C}"/>
                </c:ext>
              </c:extLst>
            </c:dLbl>
            <c:dLbl>
              <c:idx val="1"/>
              <c:layout>
                <c:manualLayout>
                  <c:x val="-1.8292060628407401E-2"/>
                  <c:y val="-0.138028141800669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C5-4A19-A6A6-83F4B706D23C}"/>
                </c:ext>
              </c:extLst>
            </c:dLbl>
            <c:dLbl>
              <c:idx val="2"/>
              <c:layout>
                <c:manualLayout>
                  <c:x val="-1.3065757591719561E-2"/>
                  <c:y val="-0.12269168160059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C5-4A19-A6A6-83F4B706D23C}"/>
                </c:ext>
              </c:extLst>
            </c:dLbl>
            <c:dLbl>
              <c:idx val="3"/>
              <c:layout>
                <c:manualLayout>
                  <c:x val="-2.3518569425057277E-2"/>
                  <c:y val="-9.9686991300483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C5-4A19-A6A6-83F4B706D2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12.15</c:v>
                </c:pt>
                <c:pt idx="1">
                  <c:v>12.79</c:v>
                </c:pt>
                <c:pt idx="2">
                  <c:v>13.129999999999999</c:v>
                </c:pt>
                <c:pt idx="3">
                  <c:v>12.52</c:v>
                </c:pt>
                <c:pt idx="4">
                  <c:v>10.75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7C5-4A19-A6A6-83F4B706D2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068544"/>
        <c:axId val="80609280"/>
      </c:lineChart>
      <c:catAx>
        <c:axId val="77068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609280"/>
        <c:crosses val="autoZero"/>
        <c:auto val="1"/>
        <c:lblAlgn val="ctr"/>
        <c:lblOffset val="100"/>
        <c:noMultiLvlLbl val="0"/>
      </c:catAx>
      <c:valAx>
        <c:axId val="80609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7068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>
                <c:manualLayout>
                  <c:x val="-5.7489333403566094E-2"/>
                  <c:y val="0.10853494910821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82-4B04-A2E5-DFA74EB6D3A5}"/>
                </c:ext>
              </c:extLst>
            </c:dLbl>
            <c:dLbl>
              <c:idx val="1"/>
              <c:layout>
                <c:manualLayout>
                  <c:x val="-8.3620848587005567E-2"/>
                  <c:y val="-0.128885252066009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82-4B04-A2E5-DFA74EB6D3A5}"/>
                </c:ext>
              </c:extLst>
            </c:dLbl>
            <c:dLbl>
              <c:idx val="2"/>
              <c:layout>
                <c:manualLayout>
                  <c:x val="-6.5328787958597895E-2"/>
                  <c:y val="0.128885252066009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82-4B04-A2E5-DFA74EB6D3A5}"/>
                </c:ext>
              </c:extLst>
            </c:dLbl>
            <c:dLbl>
              <c:idx val="3"/>
              <c:layout>
                <c:manualLayout>
                  <c:x val="-8.8847151623693166E-2"/>
                  <c:y val="-0.10853494910821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82-4B04-A2E5-DFA74EB6D3A5}"/>
                </c:ext>
              </c:extLst>
            </c:dLbl>
            <c:dLbl>
              <c:idx val="4"/>
              <c:layout>
                <c:manualLayout>
                  <c:x val="-5.2263030366878183E-2"/>
                  <c:y val="0.14245212070453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82-4B04-A2E5-DFA74EB6D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2010 г.</c:v>
                </c:pt>
                <c:pt idx="1">
                  <c:v>2012 г.</c:v>
                </c:pt>
                <c:pt idx="2">
                  <c:v>2014 г.</c:v>
                </c:pt>
                <c:pt idx="3">
                  <c:v>2016 г.</c:v>
                </c:pt>
                <c:pt idx="4">
                  <c:v>2018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37274</c:v>
                </c:pt>
                <c:pt idx="1">
                  <c:v>40213</c:v>
                </c:pt>
                <c:pt idx="2">
                  <c:v>40105</c:v>
                </c:pt>
                <c:pt idx="3">
                  <c:v>42901</c:v>
                </c:pt>
                <c:pt idx="4">
                  <c:v>43486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382-4B04-A2E5-DFA74EB6D3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0693120"/>
        <c:axId val="80694656"/>
      </c:lineChart>
      <c:catAx>
        <c:axId val="8069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694656"/>
        <c:crosses val="autoZero"/>
        <c:auto val="1"/>
        <c:lblAlgn val="ctr"/>
        <c:lblOffset val="100"/>
        <c:noMultiLvlLbl val="0"/>
      </c:catAx>
      <c:valAx>
        <c:axId val="8069465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8069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A9618-3962-4514-9B24-68025207D2D6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7BBD50C-C79C-4A8C-9963-A7A25C9A6411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Субъекты новой модели финансирования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6546047-ABD3-4C62-935A-80EE7E339903}" type="parTrans" cxnId="{04C40B1A-EE9E-4FD9-8D49-28E4BFBF6AE5}">
      <dgm:prSet/>
      <dgm:spPr/>
      <dgm:t>
        <a:bodyPr/>
        <a:lstStyle/>
        <a:p>
          <a:endParaRPr lang="ru-RU"/>
        </a:p>
      </dgm:t>
    </dgm:pt>
    <dgm:pt modelId="{53DC3479-047F-42AA-8444-955086EC275E}" type="sibTrans" cxnId="{04C40B1A-EE9E-4FD9-8D49-28E4BFBF6AE5}">
      <dgm:prSet/>
      <dgm:spPr/>
      <dgm:t>
        <a:bodyPr/>
        <a:lstStyle/>
        <a:p>
          <a:endParaRPr lang="ru-RU"/>
        </a:p>
      </dgm:t>
    </dgm:pt>
    <dgm:pt modelId="{DC988FCB-495C-4B30-9C4A-C26BA234FAF6}">
      <dgm:prSet phldrT="[Текст]" custT="1"/>
      <dgm:spPr/>
      <dgm:t>
        <a:bodyPr/>
        <a:lstStyle/>
        <a:p>
          <a:pPr rtl="0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участник долевого строительства (дольщик)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2083111-1889-4612-B18D-ACFAE87BEE7D}" type="parTrans" cxnId="{0D928C50-38E3-4B3F-8CC9-69DBA6F6E0A3}">
      <dgm:prSet/>
      <dgm:spPr/>
      <dgm:t>
        <a:bodyPr/>
        <a:lstStyle/>
        <a:p>
          <a:endParaRPr lang="ru-RU"/>
        </a:p>
      </dgm:t>
    </dgm:pt>
    <dgm:pt modelId="{4EB879F0-9695-440D-A0D8-D1C316EA73D6}" type="sibTrans" cxnId="{0D928C50-38E3-4B3F-8CC9-69DBA6F6E0A3}">
      <dgm:prSet/>
      <dgm:spPr/>
      <dgm:t>
        <a:bodyPr/>
        <a:lstStyle/>
        <a:p>
          <a:endParaRPr lang="ru-RU"/>
        </a:p>
      </dgm:t>
    </dgm:pt>
    <dgm:pt modelId="{D70D02E9-947F-40EB-A086-2E918A0AC7A8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уполномоченный банк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9B5A179-4969-41A9-8415-135266C9F815}" type="parTrans" cxnId="{45D9DCEE-7FB5-4FE3-BC4B-914C5CF68E6E}">
      <dgm:prSet/>
      <dgm:spPr/>
      <dgm:t>
        <a:bodyPr/>
        <a:lstStyle/>
        <a:p>
          <a:endParaRPr lang="ru-RU"/>
        </a:p>
      </dgm:t>
    </dgm:pt>
    <dgm:pt modelId="{2E28C1FF-9DD1-49A2-B747-194E95EFA69D}" type="sibTrans" cxnId="{45D9DCEE-7FB5-4FE3-BC4B-914C5CF68E6E}">
      <dgm:prSet/>
      <dgm:spPr/>
      <dgm:t>
        <a:bodyPr/>
        <a:lstStyle/>
        <a:p>
          <a:endParaRPr lang="ru-RU"/>
        </a:p>
      </dgm:t>
    </dgm:pt>
    <dgm:pt modelId="{B37FDC8D-B1A7-4CBF-8F41-7C45CC253C8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кредитор (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займодатель) по ипотечному жилищному кредиту (займу)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8D889F9-5CFF-4684-9515-BAF3C6EA90F5}" type="parTrans" cxnId="{3EE6F38B-56BD-4FCE-A72B-A40F2CBB79E3}">
      <dgm:prSet/>
      <dgm:spPr/>
      <dgm:t>
        <a:bodyPr/>
        <a:lstStyle/>
        <a:p>
          <a:endParaRPr lang="ru-RU"/>
        </a:p>
      </dgm:t>
    </dgm:pt>
    <dgm:pt modelId="{A6714047-7583-4946-B464-83C28D505D73}" type="sibTrans" cxnId="{3EE6F38B-56BD-4FCE-A72B-A40F2CBB79E3}">
      <dgm:prSet/>
      <dgm:spPr/>
      <dgm:t>
        <a:bodyPr/>
        <a:lstStyle/>
        <a:p>
          <a:endParaRPr lang="ru-RU"/>
        </a:p>
      </dgm:t>
    </dgm:pt>
    <dgm:pt modelId="{176F32B1-3C22-49AF-8753-16718EA57386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застройщик и его основное общество (застройщик)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A50E966-4F01-4845-89E5-036909C52F83}" type="parTrans" cxnId="{3F4B1D77-6D86-4818-9D07-D19332353754}">
      <dgm:prSet/>
      <dgm:spPr/>
      <dgm:t>
        <a:bodyPr/>
        <a:lstStyle/>
        <a:p>
          <a:endParaRPr lang="ru-RU"/>
        </a:p>
      </dgm:t>
    </dgm:pt>
    <dgm:pt modelId="{37E3BCDE-200E-48B8-AB71-FBB9CFD34280}" type="sibTrans" cxnId="{3F4B1D77-6D86-4818-9D07-D19332353754}">
      <dgm:prSet/>
      <dgm:spPr/>
      <dgm:t>
        <a:bodyPr/>
        <a:lstStyle/>
        <a:p>
          <a:endParaRPr lang="ru-RU"/>
        </a:p>
      </dgm:t>
    </dgm:pt>
    <dgm:pt modelId="{ACDC87C4-4C33-46BA-8242-11B812509C3E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единый институт развития в жилищной сфере(механизм гарантирования АИЖК)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37ABD3A-E1E2-4190-9371-7BE3D0A8C0BD}" type="parTrans" cxnId="{4B9F398F-60F1-4F5D-BFCF-48D3A942173F}">
      <dgm:prSet/>
      <dgm:spPr/>
      <dgm:t>
        <a:bodyPr/>
        <a:lstStyle/>
        <a:p>
          <a:endParaRPr lang="ru-RU"/>
        </a:p>
      </dgm:t>
    </dgm:pt>
    <dgm:pt modelId="{FC9601FB-5C2F-4BE0-8156-A61CC7F7466B}" type="sibTrans" cxnId="{4B9F398F-60F1-4F5D-BFCF-48D3A942173F}">
      <dgm:prSet/>
      <dgm:spPr/>
      <dgm:t>
        <a:bodyPr/>
        <a:lstStyle/>
        <a:p>
          <a:endParaRPr lang="ru-RU"/>
        </a:p>
      </dgm:t>
    </dgm:pt>
    <dgm:pt modelId="{EF110CF9-56D8-404F-8EFD-66E94E7C9429}" type="pres">
      <dgm:prSet presAssocID="{17AA9618-3962-4514-9B24-68025207D2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22B84B4-B0B3-4538-A3CE-876B489C7762}" type="pres">
      <dgm:prSet presAssocID="{57BBD50C-C79C-4A8C-9963-A7A25C9A6411}" presName="hierRoot1" presStyleCnt="0">
        <dgm:presLayoutVars>
          <dgm:hierBranch val="init"/>
        </dgm:presLayoutVars>
      </dgm:prSet>
      <dgm:spPr/>
    </dgm:pt>
    <dgm:pt modelId="{50D26D6F-AB1E-47EA-B441-7DBB281959F6}" type="pres">
      <dgm:prSet presAssocID="{57BBD50C-C79C-4A8C-9963-A7A25C9A6411}" presName="rootComposite1" presStyleCnt="0"/>
      <dgm:spPr/>
    </dgm:pt>
    <dgm:pt modelId="{699FE7A1-A844-46AB-A743-6692B0464E25}" type="pres">
      <dgm:prSet presAssocID="{57BBD50C-C79C-4A8C-9963-A7A25C9A6411}" presName="rootText1" presStyleLbl="node0" presStyleIdx="0" presStyleCnt="1" custScaleX="162473" custScaleY="1803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175624-E236-4464-8C5B-9A2F01A42188}" type="pres">
      <dgm:prSet presAssocID="{57BBD50C-C79C-4A8C-9963-A7A25C9A641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FB864AF-DB1C-4FB9-957C-50E008E3BEEE}" type="pres">
      <dgm:prSet presAssocID="{57BBD50C-C79C-4A8C-9963-A7A25C9A6411}" presName="hierChild2" presStyleCnt="0"/>
      <dgm:spPr/>
    </dgm:pt>
    <dgm:pt modelId="{C9DA73FA-9F21-4FCC-8318-98A2740EC634}" type="pres">
      <dgm:prSet presAssocID="{52083111-1889-4612-B18D-ACFAE87BEE7D}" presName="Name37" presStyleLbl="parChTrans1D2" presStyleIdx="0" presStyleCnt="5"/>
      <dgm:spPr/>
      <dgm:t>
        <a:bodyPr/>
        <a:lstStyle/>
        <a:p>
          <a:endParaRPr lang="ru-RU"/>
        </a:p>
      </dgm:t>
    </dgm:pt>
    <dgm:pt modelId="{7E115B1C-A138-492B-8DE0-997B83FDC8D1}" type="pres">
      <dgm:prSet presAssocID="{DC988FCB-495C-4B30-9C4A-C26BA234FAF6}" presName="hierRoot2" presStyleCnt="0">
        <dgm:presLayoutVars>
          <dgm:hierBranch val="init"/>
        </dgm:presLayoutVars>
      </dgm:prSet>
      <dgm:spPr/>
    </dgm:pt>
    <dgm:pt modelId="{631C5E43-7F2F-4150-9A52-0F31A7E10217}" type="pres">
      <dgm:prSet presAssocID="{DC988FCB-495C-4B30-9C4A-C26BA234FAF6}" presName="rootComposite" presStyleCnt="0"/>
      <dgm:spPr/>
    </dgm:pt>
    <dgm:pt modelId="{4974DF5E-7DA0-401A-A1E4-F387F0841967}" type="pres">
      <dgm:prSet presAssocID="{DC988FCB-495C-4B30-9C4A-C26BA234FAF6}" presName="rootText" presStyleLbl="node2" presStyleIdx="0" presStyleCnt="5" custScaleX="89181" custScaleY="183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52731E-7BAE-44EF-8749-1C992E2E4A21}" type="pres">
      <dgm:prSet presAssocID="{DC988FCB-495C-4B30-9C4A-C26BA234FAF6}" presName="rootConnector" presStyleLbl="node2" presStyleIdx="0" presStyleCnt="5"/>
      <dgm:spPr/>
      <dgm:t>
        <a:bodyPr/>
        <a:lstStyle/>
        <a:p>
          <a:endParaRPr lang="ru-RU"/>
        </a:p>
      </dgm:t>
    </dgm:pt>
    <dgm:pt modelId="{1F8AD2B0-AC61-4282-B627-67DEFDF3A459}" type="pres">
      <dgm:prSet presAssocID="{DC988FCB-495C-4B30-9C4A-C26BA234FAF6}" presName="hierChild4" presStyleCnt="0"/>
      <dgm:spPr/>
    </dgm:pt>
    <dgm:pt modelId="{6C5A0656-D165-4627-82FB-B88566C6BBC4}" type="pres">
      <dgm:prSet presAssocID="{DC988FCB-495C-4B30-9C4A-C26BA234FAF6}" presName="hierChild5" presStyleCnt="0"/>
      <dgm:spPr/>
    </dgm:pt>
    <dgm:pt modelId="{1FE30C42-510D-4844-B6BC-2C8F2128DBC1}" type="pres">
      <dgm:prSet presAssocID="{4A50E966-4F01-4845-89E5-036909C52F83}" presName="Name37" presStyleLbl="parChTrans1D2" presStyleIdx="1" presStyleCnt="5"/>
      <dgm:spPr/>
      <dgm:t>
        <a:bodyPr/>
        <a:lstStyle/>
        <a:p>
          <a:endParaRPr lang="ru-RU"/>
        </a:p>
      </dgm:t>
    </dgm:pt>
    <dgm:pt modelId="{B4723CC1-CA1B-4442-934A-54B895BDB68A}" type="pres">
      <dgm:prSet presAssocID="{176F32B1-3C22-49AF-8753-16718EA57386}" presName="hierRoot2" presStyleCnt="0">
        <dgm:presLayoutVars>
          <dgm:hierBranch val="init"/>
        </dgm:presLayoutVars>
      </dgm:prSet>
      <dgm:spPr/>
    </dgm:pt>
    <dgm:pt modelId="{51659DF8-8D8C-49C2-89C9-0ED1A3323DC9}" type="pres">
      <dgm:prSet presAssocID="{176F32B1-3C22-49AF-8753-16718EA57386}" presName="rootComposite" presStyleCnt="0"/>
      <dgm:spPr/>
    </dgm:pt>
    <dgm:pt modelId="{B1489B06-CED4-4D3E-9AC9-3BD818F09D42}" type="pres">
      <dgm:prSet presAssocID="{176F32B1-3C22-49AF-8753-16718EA57386}" presName="rootText" presStyleLbl="node2" presStyleIdx="1" presStyleCnt="5" custScaleX="95966" custScaleY="186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9FA0EA-AD91-44EC-8176-069BB0EAB91D}" type="pres">
      <dgm:prSet presAssocID="{176F32B1-3C22-49AF-8753-16718EA57386}" presName="rootConnector" presStyleLbl="node2" presStyleIdx="1" presStyleCnt="5"/>
      <dgm:spPr/>
      <dgm:t>
        <a:bodyPr/>
        <a:lstStyle/>
        <a:p>
          <a:endParaRPr lang="ru-RU"/>
        </a:p>
      </dgm:t>
    </dgm:pt>
    <dgm:pt modelId="{BF1933C3-7543-4266-BDD1-45C4F07D510F}" type="pres">
      <dgm:prSet presAssocID="{176F32B1-3C22-49AF-8753-16718EA57386}" presName="hierChild4" presStyleCnt="0"/>
      <dgm:spPr/>
    </dgm:pt>
    <dgm:pt modelId="{3457C0CE-BED5-4419-B40D-0121C3D8B775}" type="pres">
      <dgm:prSet presAssocID="{176F32B1-3C22-49AF-8753-16718EA57386}" presName="hierChild5" presStyleCnt="0"/>
      <dgm:spPr/>
    </dgm:pt>
    <dgm:pt modelId="{357BDAE3-0679-4C2C-9816-1BA7BF5E6E58}" type="pres">
      <dgm:prSet presAssocID="{39B5A179-4969-41A9-8415-135266C9F815}" presName="Name37" presStyleLbl="parChTrans1D2" presStyleIdx="2" presStyleCnt="5"/>
      <dgm:spPr/>
      <dgm:t>
        <a:bodyPr/>
        <a:lstStyle/>
        <a:p>
          <a:endParaRPr lang="ru-RU"/>
        </a:p>
      </dgm:t>
    </dgm:pt>
    <dgm:pt modelId="{497769C2-D4C6-4E26-A1BD-EBEE1ED7D0DF}" type="pres">
      <dgm:prSet presAssocID="{D70D02E9-947F-40EB-A086-2E918A0AC7A8}" presName="hierRoot2" presStyleCnt="0">
        <dgm:presLayoutVars>
          <dgm:hierBranch val="init"/>
        </dgm:presLayoutVars>
      </dgm:prSet>
      <dgm:spPr/>
    </dgm:pt>
    <dgm:pt modelId="{0AED247A-C2CE-4BA2-97B9-3D64C981CAC9}" type="pres">
      <dgm:prSet presAssocID="{D70D02E9-947F-40EB-A086-2E918A0AC7A8}" presName="rootComposite" presStyleCnt="0"/>
      <dgm:spPr/>
    </dgm:pt>
    <dgm:pt modelId="{489308B4-E923-49F7-AA3C-E1D7181068D7}" type="pres">
      <dgm:prSet presAssocID="{D70D02E9-947F-40EB-A086-2E918A0AC7A8}" presName="rootText" presStyleLbl="node2" presStyleIdx="2" presStyleCnt="5" custScaleX="96790" custScaleY="175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28545A-A8D6-4DF3-A62A-AC0C718094E5}" type="pres">
      <dgm:prSet presAssocID="{D70D02E9-947F-40EB-A086-2E918A0AC7A8}" presName="rootConnector" presStyleLbl="node2" presStyleIdx="2" presStyleCnt="5"/>
      <dgm:spPr/>
      <dgm:t>
        <a:bodyPr/>
        <a:lstStyle/>
        <a:p>
          <a:endParaRPr lang="ru-RU"/>
        </a:p>
      </dgm:t>
    </dgm:pt>
    <dgm:pt modelId="{9038E553-EDFC-4FAB-A8DD-0C783B50292F}" type="pres">
      <dgm:prSet presAssocID="{D70D02E9-947F-40EB-A086-2E918A0AC7A8}" presName="hierChild4" presStyleCnt="0"/>
      <dgm:spPr/>
    </dgm:pt>
    <dgm:pt modelId="{F62312A0-9383-4AC2-83FA-F6762794EE82}" type="pres">
      <dgm:prSet presAssocID="{D70D02E9-947F-40EB-A086-2E918A0AC7A8}" presName="hierChild5" presStyleCnt="0"/>
      <dgm:spPr/>
    </dgm:pt>
    <dgm:pt modelId="{939608E3-01A0-4EAC-BD4A-97ED51519DE0}" type="pres">
      <dgm:prSet presAssocID="{B8D889F9-5CFF-4684-9515-BAF3C6EA90F5}" presName="Name37" presStyleLbl="parChTrans1D2" presStyleIdx="3" presStyleCnt="5"/>
      <dgm:spPr/>
      <dgm:t>
        <a:bodyPr/>
        <a:lstStyle/>
        <a:p>
          <a:endParaRPr lang="ru-RU"/>
        </a:p>
      </dgm:t>
    </dgm:pt>
    <dgm:pt modelId="{26BD806C-0481-4C7C-B5F0-C5964245FAC8}" type="pres">
      <dgm:prSet presAssocID="{B37FDC8D-B1A7-4CBF-8F41-7C45CC253C82}" presName="hierRoot2" presStyleCnt="0">
        <dgm:presLayoutVars>
          <dgm:hierBranch val="init"/>
        </dgm:presLayoutVars>
      </dgm:prSet>
      <dgm:spPr/>
    </dgm:pt>
    <dgm:pt modelId="{B9FCD14C-4FE0-4853-802C-5516D81A024A}" type="pres">
      <dgm:prSet presAssocID="{B37FDC8D-B1A7-4CBF-8F41-7C45CC253C82}" presName="rootComposite" presStyleCnt="0"/>
      <dgm:spPr/>
    </dgm:pt>
    <dgm:pt modelId="{507AF56D-BA87-4FD7-A444-50164DEBEDE4}" type="pres">
      <dgm:prSet presAssocID="{B37FDC8D-B1A7-4CBF-8F41-7C45CC253C82}" presName="rootText" presStyleLbl="node2" presStyleIdx="3" presStyleCnt="5" custScaleX="109663" custScaleY="178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2C2A65-963C-49DA-944B-355E87B00E36}" type="pres">
      <dgm:prSet presAssocID="{B37FDC8D-B1A7-4CBF-8F41-7C45CC253C82}" presName="rootConnector" presStyleLbl="node2" presStyleIdx="3" presStyleCnt="5"/>
      <dgm:spPr/>
      <dgm:t>
        <a:bodyPr/>
        <a:lstStyle/>
        <a:p>
          <a:endParaRPr lang="ru-RU"/>
        </a:p>
      </dgm:t>
    </dgm:pt>
    <dgm:pt modelId="{847778AB-C134-4729-AB34-B4561E9D336C}" type="pres">
      <dgm:prSet presAssocID="{B37FDC8D-B1A7-4CBF-8F41-7C45CC253C82}" presName="hierChild4" presStyleCnt="0"/>
      <dgm:spPr/>
    </dgm:pt>
    <dgm:pt modelId="{7BF80955-F707-44A9-A2F7-117D62514901}" type="pres">
      <dgm:prSet presAssocID="{B37FDC8D-B1A7-4CBF-8F41-7C45CC253C82}" presName="hierChild5" presStyleCnt="0"/>
      <dgm:spPr/>
    </dgm:pt>
    <dgm:pt modelId="{010D7537-A4E5-4744-803C-59AD4FB6ECA9}" type="pres">
      <dgm:prSet presAssocID="{337ABD3A-E1E2-4190-9371-7BE3D0A8C0B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B98EC926-3EDA-4F20-B1C4-6F400EDE67B7}" type="pres">
      <dgm:prSet presAssocID="{ACDC87C4-4C33-46BA-8242-11B812509C3E}" presName="hierRoot2" presStyleCnt="0">
        <dgm:presLayoutVars>
          <dgm:hierBranch val="init"/>
        </dgm:presLayoutVars>
      </dgm:prSet>
      <dgm:spPr/>
    </dgm:pt>
    <dgm:pt modelId="{3A42CE00-2637-4033-85E4-390860A394AB}" type="pres">
      <dgm:prSet presAssocID="{ACDC87C4-4C33-46BA-8242-11B812509C3E}" presName="rootComposite" presStyleCnt="0"/>
      <dgm:spPr/>
    </dgm:pt>
    <dgm:pt modelId="{FE29326C-AF5A-454D-B182-6964621774C5}" type="pres">
      <dgm:prSet presAssocID="{ACDC87C4-4C33-46BA-8242-11B812509C3E}" presName="rootText" presStyleLbl="node2" presStyleIdx="4" presStyleCnt="5" custScaleX="110863" custScaleY="182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BA207A-79B4-471D-86C9-5B616ABF2AFD}" type="pres">
      <dgm:prSet presAssocID="{ACDC87C4-4C33-46BA-8242-11B812509C3E}" presName="rootConnector" presStyleLbl="node2" presStyleIdx="4" presStyleCnt="5"/>
      <dgm:spPr/>
      <dgm:t>
        <a:bodyPr/>
        <a:lstStyle/>
        <a:p>
          <a:endParaRPr lang="ru-RU"/>
        </a:p>
      </dgm:t>
    </dgm:pt>
    <dgm:pt modelId="{D05CDF78-80E1-478B-8C71-71AD7917A27F}" type="pres">
      <dgm:prSet presAssocID="{ACDC87C4-4C33-46BA-8242-11B812509C3E}" presName="hierChild4" presStyleCnt="0"/>
      <dgm:spPr/>
    </dgm:pt>
    <dgm:pt modelId="{549F4C13-755A-45FB-8F1D-8795B102DF1F}" type="pres">
      <dgm:prSet presAssocID="{ACDC87C4-4C33-46BA-8242-11B812509C3E}" presName="hierChild5" presStyleCnt="0"/>
      <dgm:spPr/>
    </dgm:pt>
    <dgm:pt modelId="{F689026C-26F4-4607-9391-9AED9B88F506}" type="pres">
      <dgm:prSet presAssocID="{57BBD50C-C79C-4A8C-9963-A7A25C9A6411}" presName="hierChild3" presStyleCnt="0"/>
      <dgm:spPr/>
    </dgm:pt>
  </dgm:ptLst>
  <dgm:cxnLst>
    <dgm:cxn modelId="{58090E57-A8AE-43C9-A267-102236B22E3E}" type="presOf" srcId="{DC988FCB-495C-4B30-9C4A-C26BA234FAF6}" destId="{9652731E-7BAE-44EF-8749-1C992E2E4A21}" srcOrd="1" destOrd="0" presId="urn:microsoft.com/office/officeart/2005/8/layout/orgChart1"/>
    <dgm:cxn modelId="{3F4B1D77-6D86-4818-9D07-D19332353754}" srcId="{57BBD50C-C79C-4A8C-9963-A7A25C9A6411}" destId="{176F32B1-3C22-49AF-8753-16718EA57386}" srcOrd="1" destOrd="0" parTransId="{4A50E966-4F01-4845-89E5-036909C52F83}" sibTransId="{37E3BCDE-200E-48B8-AB71-FBB9CFD34280}"/>
    <dgm:cxn modelId="{C2236AA0-2158-4F9F-8748-C89A43687BF9}" type="presOf" srcId="{52083111-1889-4612-B18D-ACFAE87BEE7D}" destId="{C9DA73FA-9F21-4FCC-8318-98A2740EC634}" srcOrd="0" destOrd="0" presId="urn:microsoft.com/office/officeart/2005/8/layout/orgChart1"/>
    <dgm:cxn modelId="{5772EE1D-631F-46AF-B09E-6F2ADA8F2B38}" type="presOf" srcId="{17AA9618-3962-4514-9B24-68025207D2D6}" destId="{EF110CF9-56D8-404F-8EFD-66E94E7C9429}" srcOrd="0" destOrd="0" presId="urn:microsoft.com/office/officeart/2005/8/layout/orgChart1"/>
    <dgm:cxn modelId="{A1F0B8D6-23DE-4825-A1C6-E4ED1D670DB5}" type="presOf" srcId="{D70D02E9-947F-40EB-A086-2E918A0AC7A8}" destId="{489308B4-E923-49F7-AA3C-E1D7181068D7}" srcOrd="0" destOrd="0" presId="urn:microsoft.com/office/officeart/2005/8/layout/orgChart1"/>
    <dgm:cxn modelId="{F260E1B0-11A5-4C41-A358-0B9BA0EB69A5}" type="presOf" srcId="{D70D02E9-947F-40EB-A086-2E918A0AC7A8}" destId="{A728545A-A8D6-4DF3-A62A-AC0C718094E5}" srcOrd="1" destOrd="0" presId="urn:microsoft.com/office/officeart/2005/8/layout/orgChart1"/>
    <dgm:cxn modelId="{AEBCB885-F85A-47E3-A561-9B9D913BAD24}" type="presOf" srcId="{B8D889F9-5CFF-4684-9515-BAF3C6EA90F5}" destId="{939608E3-01A0-4EAC-BD4A-97ED51519DE0}" srcOrd="0" destOrd="0" presId="urn:microsoft.com/office/officeart/2005/8/layout/orgChart1"/>
    <dgm:cxn modelId="{3295E731-2E65-474E-95A5-F76B25881689}" type="presOf" srcId="{4A50E966-4F01-4845-89E5-036909C52F83}" destId="{1FE30C42-510D-4844-B6BC-2C8F2128DBC1}" srcOrd="0" destOrd="0" presId="urn:microsoft.com/office/officeart/2005/8/layout/orgChart1"/>
    <dgm:cxn modelId="{9C75D010-20B5-420B-BF2F-8AC74CA3137A}" type="presOf" srcId="{176F32B1-3C22-49AF-8753-16718EA57386}" destId="{B1489B06-CED4-4D3E-9AC9-3BD818F09D42}" srcOrd="0" destOrd="0" presId="urn:microsoft.com/office/officeart/2005/8/layout/orgChart1"/>
    <dgm:cxn modelId="{3EE6F38B-56BD-4FCE-A72B-A40F2CBB79E3}" srcId="{57BBD50C-C79C-4A8C-9963-A7A25C9A6411}" destId="{B37FDC8D-B1A7-4CBF-8F41-7C45CC253C82}" srcOrd="3" destOrd="0" parTransId="{B8D889F9-5CFF-4684-9515-BAF3C6EA90F5}" sibTransId="{A6714047-7583-4946-B464-83C28D505D73}"/>
    <dgm:cxn modelId="{45D9DCEE-7FB5-4FE3-BC4B-914C5CF68E6E}" srcId="{57BBD50C-C79C-4A8C-9963-A7A25C9A6411}" destId="{D70D02E9-947F-40EB-A086-2E918A0AC7A8}" srcOrd="2" destOrd="0" parTransId="{39B5A179-4969-41A9-8415-135266C9F815}" sibTransId="{2E28C1FF-9DD1-49A2-B747-194E95EFA69D}"/>
    <dgm:cxn modelId="{64ADC41F-D74D-4FC6-A52A-0687D4C4E943}" type="presOf" srcId="{B37FDC8D-B1A7-4CBF-8F41-7C45CC253C82}" destId="{292C2A65-963C-49DA-944B-355E87B00E36}" srcOrd="1" destOrd="0" presId="urn:microsoft.com/office/officeart/2005/8/layout/orgChart1"/>
    <dgm:cxn modelId="{9BC32A83-D6BD-4435-A3DC-C22D22ECB555}" type="presOf" srcId="{337ABD3A-E1E2-4190-9371-7BE3D0A8C0BD}" destId="{010D7537-A4E5-4744-803C-59AD4FB6ECA9}" srcOrd="0" destOrd="0" presId="urn:microsoft.com/office/officeart/2005/8/layout/orgChart1"/>
    <dgm:cxn modelId="{1A534241-DD89-4C9C-A7DC-C46357C0037E}" type="presOf" srcId="{57BBD50C-C79C-4A8C-9963-A7A25C9A6411}" destId="{B3175624-E236-4464-8C5B-9A2F01A42188}" srcOrd="1" destOrd="0" presId="urn:microsoft.com/office/officeart/2005/8/layout/orgChart1"/>
    <dgm:cxn modelId="{6C363FCE-34D2-4C35-B53B-E075A2492E99}" type="presOf" srcId="{ACDC87C4-4C33-46BA-8242-11B812509C3E}" destId="{FE29326C-AF5A-454D-B182-6964621774C5}" srcOrd="0" destOrd="0" presId="urn:microsoft.com/office/officeart/2005/8/layout/orgChart1"/>
    <dgm:cxn modelId="{177785E0-C732-4DA0-950D-ECBEE07821F1}" type="presOf" srcId="{DC988FCB-495C-4B30-9C4A-C26BA234FAF6}" destId="{4974DF5E-7DA0-401A-A1E4-F387F0841967}" srcOrd="0" destOrd="0" presId="urn:microsoft.com/office/officeart/2005/8/layout/orgChart1"/>
    <dgm:cxn modelId="{0D928C50-38E3-4B3F-8CC9-69DBA6F6E0A3}" srcId="{57BBD50C-C79C-4A8C-9963-A7A25C9A6411}" destId="{DC988FCB-495C-4B30-9C4A-C26BA234FAF6}" srcOrd="0" destOrd="0" parTransId="{52083111-1889-4612-B18D-ACFAE87BEE7D}" sibTransId="{4EB879F0-9695-440D-A0D8-D1C316EA73D6}"/>
    <dgm:cxn modelId="{393C6254-3CB5-4209-B678-80CB7256D77B}" type="presOf" srcId="{57BBD50C-C79C-4A8C-9963-A7A25C9A6411}" destId="{699FE7A1-A844-46AB-A743-6692B0464E25}" srcOrd="0" destOrd="0" presId="urn:microsoft.com/office/officeart/2005/8/layout/orgChart1"/>
    <dgm:cxn modelId="{B0D7FA1D-0599-4397-9C98-471D567C5D32}" type="presOf" srcId="{B37FDC8D-B1A7-4CBF-8F41-7C45CC253C82}" destId="{507AF56D-BA87-4FD7-A444-50164DEBEDE4}" srcOrd="0" destOrd="0" presId="urn:microsoft.com/office/officeart/2005/8/layout/orgChart1"/>
    <dgm:cxn modelId="{4B9F398F-60F1-4F5D-BFCF-48D3A942173F}" srcId="{57BBD50C-C79C-4A8C-9963-A7A25C9A6411}" destId="{ACDC87C4-4C33-46BA-8242-11B812509C3E}" srcOrd="4" destOrd="0" parTransId="{337ABD3A-E1E2-4190-9371-7BE3D0A8C0BD}" sibTransId="{FC9601FB-5C2F-4BE0-8156-A61CC7F7466B}"/>
    <dgm:cxn modelId="{2A80AD8A-1A88-4E77-A73B-C7D9A00ED241}" type="presOf" srcId="{ACDC87C4-4C33-46BA-8242-11B812509C3E}" destId="{E4BA207A-79B4-471D-86C9-5B616ABF2AFD}" srcOrd="1" destOrd="0" presId="urn:microsoft.com/office/officeart/2005/8/layout/orgChart1"/>
    <dgm:cxn modelId="{E1F11C39-2D31-4AB9-BD47-5DA0333FBFAD}" type="presOf" srcId="{176F32B1-3C22-49AF-8753-16718EA57386}" destId="{B19FA0EA-AD91-44EC-8176-069BB0EAB91D}" srcOrd="1" destOrd="0" presId="urn:microsoft.com/office/officeart/2005/8/layout/orgChart1"/>
    <dgm:cxn modelId="{04C40B1A-EE9E-4FD9-8D49-28E4BFBF6AE5}" srcId="{17AA9618-3962-4514-9B24-68025207D2D6}" destId="{57BBD50C-C79C-4A8C-9963-A7A25C9A6411}" srcOrd="0" destOrd="0" parTransId="{86546047-ABD3-4C62-935A-80EE7E339903}" sibTransId="{53DC3479-047F-42AA-8444-955086EC275E}"/>
    <dgm:cxn modelId="{99C929D6-C3E4-4CAF-9994-0A2965433289}" type="presOf" srcId="{39B5A179-4969-41A9-8415-135266C9F815}" destId="{357BDAE3-0679-4C2C-9816-1BA7BF5E6E58}" srcOrd="0" destOrd="0" presId="urn:microsoft.com/office/officeart/2005/8/layout/orgChart1"/>
    <dgm:cxn modelId="{00476301-7473-4019-AEEE-38AED199D642}" type="presParOf" srcId="{EF110CF9-56D8-404F-8EFD-66E94E7C9429}" destId="{E22B84B4-B0B3-4538-A3CE-876B489C7762}" srcOrd="0" destOrd="0" presId="urn:microsoft.com/office/officeart/2005/8/layout/orgChart1"/>
    <dgm:cxn modelId="{23523383-3809-4F7B-9C5B-5976D77DAAED}" type="presParOf" srcId="{E22B84B4-B0B3-4538-A3CE-876B489C7762}" destId="{50D26D6F-AB1E-47EA-B441-7DBB281959F6}" srcOrd="0" destOrd="0" presId="urn:microsoft.com/office/officeart/2005/8/layout/orgChart1"/>
    <dgm:cxn modelId="{5F091152-D479-4177-877E-27D7FDB145F0}" type="presParOf" srcId="{50D26D6F-AB1E-47EA-B441-7DBB281959F6}" destId="{699FE7A1-A844-46AB-A743-6692B0464E25}" srcOrd="0" destOrd="0" presId="urn:microsoft.com/office/officeart/2005/8/layout/orgChart1"/>
    <dgm:cxn modelId="{6D74BC2C-600B-4D9E-A7CA-1DA7DA5C3AA9}" type="presParOf" srcId="{50D26D6F-AB1E-47EA-B441-7DBB281959F6}" destId="{B3175624-E236-4464-8C5B-9A2F01A42188}" srcOrd="1" destOrd="0" presId="urn:microsoft.com/office/officeart/2005/8/layout/orgChart1"/>
    <dgm:cxn modelId="{0DFB043A-9536-4E67-9F0D-CBC6080B9E31}" type="presParOf" srcId="{E22B84B4-B0B3-4538-A3CE-876B489C7762}" destId="{9FB864AF-DB1C-4FB9-957C-50E008E3BEEE}" srcOrd="1" destOrd="0" presId="urn:microsoft.com/office/officeart/2005/8/layout/orgChart1"/>
    <dgm:cxn modelId="{3B8F6960-6D30-4D9B-852B-C355D13088BF}" type="presParOf" srcId="{9FB864AF-DB1C-4FB9-957C-50E008E3BEEE}" destId="{C9DA73FA-9F21-4FCC-8318-98A2740EC634}" srcOrd="0" destOrd="0" presId="urn:microsoft.com/office/officeart/2005/8/layout/orgChart1"/>
    <dgm:cxn modelId="{24021BF6-6B12-468C-B1B2-95F7E483C696}" type="presParOf" srcId="{9FB864AF-DB1C-4FB9-957C-50E008E3BEEE}" destId="{7E115B1C-A138-492B-8DE0-997B83FDC8D1}" srcOrd="1" destOrd="0" presId="urn:microsoft.com/office/officeart/2005/8/layout/orgChart1"/>
    <dgm:cxn modelId="{C8C9164D-8C74-40F6-B85F-B00E436FC604}" type="presParOf" srcId="{7E115B1C-A138-492B-8DE0-997B83FDC8D1}" destId="{631C5E43-7F2F-4150-9A52-0F31A7E10217}" srcOrd="0" destOrd="0" presId="urn:microsoft.com/office/officeart/2005/8/layout/orgChart1"/>
    <dgm:cxn modelId="{FB3C0AD1-E610-40FD-89FD-B8DAD1FB15B9}" type="presParOf" srcId="{631C5E43-7F2F-4150-9A52-0F31A7E10217}" destId="{4974DF5E-7DA0-401A-A1E4-F387F0841967}" srcOrd="0" destOrd="0" presId="urn:microsoft.com/office/officeart/2005/8/layout/orgChart1"/>
    <dgm:cxn modelId="{D2C75D6B-C741-484B-B0DC-D4D9B606FE6E}" type="presParOf" srcId="{631C5E43-7F2F-4150-9A52-0F31A7E10217}" destId="{9652731E-7BAE-44EF-8749-1C992E2E4A21}" srcOrd="1" destOrd="0" presId="urn:microsoft.com/office/officeart/2005/8/layout/orgChart1"/>
    <dgm:cxn modelId="{D81B5DA8-13C1-4D96-9A43-F27AD29AE80E}" type="presParOf" srcId="{7E115B1C-A138-492B-8DE0-997B83FDC8D1}" destId="{1F8AD2B0-AC61-4282-B627-67DEFDF3A459}" srcOrd="1" destOrd="0" presId="urn:microsoft.com/office/officeart/2005/8/layout/orgChart1"/>
    <dgm:cxn modelId="{F8744905-E228-4542-ADE1-1477DA70E395}" type="presParOf" srcId="{7E115B1C-A138-492B-8DE0-997B83FDC8D1}" destId="{6C5A0656-D165-4627-82FB-B88566C6BBC4}" srcOrd="2" destOrd="0" presId="urn:microsoft.com/office/officeart/2005/8/layout/orgChart1"/>
    <dgm:cxn modelId="{EF04A135-933B-4DC9-9D57-0EF6CF0D4F46}" type="presParOf" srcId="{9FB864AF-DB1C-4FB9-957C-50E008E3BEEE}" destId="{1FE30C42-510D-4844-B6BC-2C8F2128DBC1}" srcOrd="2" destOrd="0" presId="urn:microsoft.com/office/officeart/2005/8/layout/orgChart1"/>
    <dgm:cxn modelId="{56F7DDBF-1D5A-4767-85B0-64247A5957E4}" type="presParOf" srcId="{9FB864AF-DB1C-4FB9-957C-50E008E3BEEE}" destId="{B4723CC1-CA1B-4442-934A-54B895BDB68A}" srcOrd="3" destOrd="0" presId="urn:microsoft.com/office/officeart/2005/8/layout/orgChart1"/>
    <dgm:cxn modelId="{3B2A6ABA-A8BE-4F47-9BFE-2FCC9788584A}" type="presParOf" srcId="{B4723CC1-CA1B-4442-934A-54B895BDB68A}" destId="{51659DF8-8D8C-49C2-89C9-0ED1A3323DC9}" srcOrd="0" destOrd="0" presId="urn:microsoft.com/office/officeart/2005/8/layout/orgChart1"/>
    <dgm:cxn modelId="{1161FF9B-F306-4A05-AA24-2475C0A12638}" type="presParOf" srcId="{51659DF8-8D8C-49C2-89C9-0ED1A3323DC9}" destId="{B1489B06-CED4-4D3E-9AC9-3BD818F09D42}" srcOrd="0" destOrd="0" presId="urn:microsoft.com/office/officeart/2005/8/layout/orgChart1"/>
    <dgm:cxn modelId="{D7C62D9E-9DC1-407D-8548-5A9F37BC0015}" type="presParOf" srcId="{51659DF8-8D8C-49C2-89C9-0ED1A3323DC9}" destId="{B19FA0EA-AD91-44EC-8176-069BB0EAB91D}" srcOrd="1" destOrd="0" presId="urn:microsoft.com/office/officeart/2005/8/layout/orgChart1"/>
    <dgm:cxn modelId="{AC25908F-9120-4961-A21B-6F67D611A76C}" type="presParOf" srcId="{B4723CC1-CA1B-4442-934A-54B895BDB68A}" destId="{BF1933C3-7543-4266-BDD1-45C4F07D510F}" srcOrd="1" destOrd="0" presId="urn:microsoft.com/office/officeart/2005/8/layout/orgChart1"/>
    <dgm:cxn modelId="{CD669C71-057A-4665-9D93-7842C80829A2}" type="presParOf" srcId="{B4723CC1-CA1B-4442-934A-54B895BDB68A}" destId="{3457C0CE-BED5-4419-B40D-0121C3D8B775}" srcOrd="2" destOrd="0" presId="urn:microsoft.com/office/officeart/2005/8/layout/orgChart1"/>
    <dgm:cxn modelId="{97D9F132-409D-4529-AA35-A0C085066AC8}" type="presParOf" srcId="{9FB864AF-DB1C-4FB9-957C-50E008E3BEEE}" destId="{357BDAE3-0679-4C2C-9816-1BA7BF5E6E58}" srcOrd="4" destOrd="0" presId="urn:microsoft.com/office/officeart/2005/8/layout/orgChart1"/>
    <dgm:cxn modelId="{C6D5D242-3BCA-4433-B1A7-F054066446D0}" type="presParOf" srcId="{9FB864AF-DB1C-4FB9-957C-50E008E3BEEE}" destId="{497769C2-D4C6-4E26-A1BD-EBEE1ED7D0DF}" srcOrd="5" destOrd="0" presId="urn:microsoft.com/office/officeart/2005/8/layout/orgChart1"/>
    <dgm:cxn modelId="{3233166D-5D45-4B4B-B75B-9BCD71C21868}" type="presParOf" srcId="{497769C2-D4C6-4E26-A1BD-EBEE1ED7D0DF}" destId="{0AED247A-C2CE-4BA2-97B9-3D64C981CAC9}" srcOrd="0" destOrd="0" presId="urn:microsoft.com/office/officeart/2005/8/layout/orgChart1"/>
    <dgm:cxn modelId="{A439357D-36E5-4AAF-913D-D235DFC0B311}" type="presParOf" srcId="{0AED247A-C2CE-4BA2-97B9-3D64C981CAC9}" destId="{489308B4-E923-49F7-AA3C-E1D7181068D7}" srcOrd="0" destOrd="0" presId="urn:microsoft.com/office/officeart/2005/8/layout/orgChart1"/>
    <dgm:cxn modelId="{59F1EEB2-5588-4D37-8AB9-154B2549048E}" type="presParOf" srcId="{0AED247A-C2CE-4BA2-97B9-3D64C981CAC9}" destId="{A728545A-A8D6-4DF3-A62A-AC0C718094E5}" srcOrd="1" destOrd="0" presId="urn:microsoft.com/office/officeart/2005/8/layout/orgChart1"/>
    <dgm:cxn modelId="{DB9ACA6F-EBD1-4CAD-AF06-E2691064D204}" type="presParOf" srcId="{497769C2-D4C6-4E26-A1BD-EBEE1ED7D0DF}" destId="{9038E553-EDFC-4FAB-A8DD-0C783B50292F}" srcOrd="1" destOrd="0" presId="urn:microsoft.com/office/officeart/2005/8/layout/orgChart1"/>
    <dgm:cxn modelId="{817287A3-8881-4C3B-A94E-96CA597548F4}" type="presParOf" srcId="{497769C2-D4C6-4E26-A1BD-EBEE1ED7D0DF}" destId="{F62312A0-9383-4AC2-83FA-F6762794EE82}" srcOrd="2" destOrd="0" presId="urn:microsoft.com/office/officeart/2005/8/layout/orgChart1"/>
    <dgm:cxn modelId="{8C185648-CF16-4214-925E-DEBD77EAE7B9}" type="presParOf" srcId="{9FB864AF-DB1C-4FB9-957C-50E008E3BEEE}" destId="{939608E3-01A0-4EAC-BD4A-97ED51519DE0}" srcOrd="6" destOrd="0" presId="urn:microsoft.com/office/officeart/2005/8/layout/orgChart1"/>
    <dgm:cxn modelId="{5F57F426-E716-4668-8003-8B73668223C7}" type="presParOf" srcId="{9FB864AF-DB1C-4FB9-957C-50E008E3BEEE}" destId="{26BD806C-0481-4C7C-B5F0-C5964245FAC8}" srcOrd="7" destOrd="0" presId="urn:microsoft.com/office/officeart/2005/8/layout/orgChart1"/>
    <dgm:cxn modelId="{35469A33-9E63-4E35-8168-051DCD0632C4}" type="presParOf" srcId="{26BD806C-0481-4C7C-B5F0-C5964245FAC8}" destId="{B9FCD14C-4FE0-4853-802C-5516D81A024A}" srcOrd="0" destOrd="0" presId="urn:microsoft.com/office/officeart/2005/8/layout/orgChart1"/>
    <dgm:cxn modelId="{A06553ED-1A0A-4B86-A944-48468A9B2D7F}" type="presParOf" srcId="{B9FCD14C-4FE0-4853-802C-5516D81A024A}" destId="{507AF56D-BA87-4FD7-A444-50164DEBEDE4}" srcOrd="0" destOrd="0" presId="urn:microsoft.com/office/officeart/2005/8/layout/orgChart1"/>
    <dgm:cxn modelId="{C6B4D8DE-FE44-4E0B-A037-F79E411886CC}" type="presParOf" srcId="{B9FCD14C-4FE0-4853-802C-5516D81A024A}" destId="{292C2A65-963C-49DA-944B-355E87B00E36}" srcOrd="1" destOrd="0" presId="urn:microsoft.com/office/officeart/2005/8/layout/orgChart1"/>
    <dgm:cxn modelId="{F2AE998E-FE26-4EF4-B3A8-1DDF4006D09E}" type="presParOf" srcId="{26BD806C-0481-4C7C-B5F0-C5964245FAC8}" destId="{847778AB-C134-4729-AB34-B4561E9D336C}" srcOrd="1" destOrd="0" presId="urn:microsoft.com/office/officeart/2005/8/layout/orgChart1"/>
    <dgm:cxn modelId="{D2FD73FD-4417-4B96-9A36-75B03F661085}" type="presParOf" srcId="{26BD806C-0481-4C7C-B5F0-C5964245FAC8}" destId="{7BF80955-F707-44A9-A2F7-117D62514901}" srcOrd="2" destOrd="0" presId="urn:microsoft.com/office/officeart/2005/8/layout/orgChart1"/>
    <dgm:cxn modelId="{09AC55A0-F84A-4218-974C-709E27A2A931}" type="presParOf" srcId="{9FB864AF-DB1C-4FB9-957C-50E008E3BEEE}" destId="{010D7537-A4E5-4744-803C-59AD4FB6ECA9}" srcOrd="8" destOrd="0" presId="urn:microsoft.com/office/officeart/2005/8/layout/orgChart1"/>
    <dgm:cxn modelId="{98E644B0-337F-409E-8782-DF8A2F5857DD}" type="presParOf" srcId="{9FB864AF-DB1C-4FB9-957C-50E008E3BEEE}" destId="{B98EC926-3EDA-4F20-B1C4-6F400EDE67B7}" srcOrd="9" destOrd="0" presId="urn:microsoft.com/office/officeart/2005/8/layout/orgChart1"/>
    <dgm:cxn modelId="{40E50E04-69A3-4BF2-885D-45D02AFD6628}" type="presParOf" srcId="{B98EC926-3EDA-4F20-B1C4-6F400EDE67B7}" destId="{3A42CE00-2637-4033-85E4-390860A394AB}" srcOrd="0" destOrd="0" presId="urn:microsoft.com/office/officeart/2005/8/layout/orgChart1"/>
    <dgm:cxn modelId="{877BA117-7C49-4662-AC77-6EAC8FFC043D}" type="presParOf" srcId="{3A42CE00-2637-4033-85E4-390860A394AB}" destId="{FE29326C-AF5A-454D-B182-6964621774C5}" srcOrd="0" destOrd="0" presId="urn:microsoft.com/office/officeart/2005/8/layout/orgChart1"/>
    <dgm:cxn modelId="{E87FA3DC-E0BA-4C91-B7C7-167A0ACE3DAD}" type="presParOf" srcId="{3A42CE00-2637-4033-85E4-390860A394AB}" destId="{E4BA207A-79B4-471D-86C9-5B616ABF2AFD}" srcOrd="1" destOrd="0" presId="urn:microsoft.com/office/officeart/2005/8/layout/orgChart1"/>
    <dgm:cxn modelId="{D0FF31F6-7CAD-4D47-B6D0-C62DFE07C0C9}" type="presParOf" srcId="{B98EC926-3EDA-4F20-B1C4-6F400EDE67B7}" destId="{D05CDF78-80E1-478B-8C71-71AD7917A27F}" srcOrd="1" destOrd="0" presId="urn:microsoft.com/office/officeart/2005/8/layout/orgChart1"/>
    <dgm:cxn modelId="{E8F933F0-D9A8-4AD4-BDD4-E156E0E52D12}" type="presParOf" srcId="{B98EC926-3EDA-4F20-B1C4-6F400EDE67B7}" destId="{549F4C13-755A-45FB-8F1D-8795B102DF1F}" srcOrd="2" destOrd="0" presId="urn:microsoft.com/office/officeart/2005/8/layout/orgChart1"/>
    <dgm:cxn modelId="{0F99E4D8-70A7-4184-B41C-001AFF97BA2D}" type="presParOf" srcId="{E22B84B4-B0B3-4538-A3CE-876B489C7762}" destId="{F689026C-26F4-4607-9391-9AED9B88F5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EC57A3-8ED2-4EEF-9A15-09F19715764C}" type="doc">
      <dgm:prSet loTypeId="urn:microsoft.com/office/officeart/2005/8/layout/hierarchy3" loCatId="hierarchy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8BACA50-BB71-4EAA-ADAB-1BE82447DCAB}">
      <dgm:prSet phldrT="[Текст]"/>
      <dgm:spPr/>
      <dgm:t>
        <a:bodyPr/>
        <a:lstStyle/>
        <a:p>
          <a:r>
            <a:rPr lang="ru-RU" dirty="0" smtClean="0"/>
            <a:t>+</a:t>
          </a:r>
          <a:endParaRPr lang="ru-RU" dirty="0"/>
        </a:p>
      </dgm:t>
    </dgm:pt>
    <dgm:pt modelId="{939AFAE7-FDC9-420F-A04D-5D0782011AE0}" type="parTrans" cxnId="{479AFBE2-6DD8-415C-A88C-99BC45ADAE22}">
      <dgm:prSet/>
      <dgm:spPr/>
      <dgm:t>
        <a:bodyPr/>
        <a:lstStyle/>
        <a:p>
          <a:endParaRPr lang="ru-RU"/>
        </a:p>
      </dgm:t>
    </dgm:pt>
    <dgm:pt modelId="{77F3F389-9763-469A-9A6C-F9D23AD7E5C9}" type="sibTrans" cxnId="{479AFBE2-6DD8-415C-A88C-99BC45ADAE22}">
      <dgm:prSet/>
      <dgm:spPr/>
      <dgm:t>
        <a:bodyPr/>
        <a:lstStyle/>
        <a:p>
          <a:endParaRPr lang="ru-RU"/>
        </a:p>
      </dgm:t>
    </dgm:pt>
    <dgm:pt modelId="{46BA2338-416C-47A3-BDC5-16073326A2A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Строительство дома ведется на деньги банка, при этом проектное финансирование не означает кредитование: ставки при проектном финансировании могут быть гораздо ниже, чем по текущим кредитам для строителей</a:t>
          </a:r>
          <a:r>
            <a:rPr lang="ru-RU" sz="1100" dirty="0" smtClean="0"/>
            <a:t>.</a:t>
          </a:r>
          <a:endParaRPr lang="ru-RU" sz="1100" dirty="0"/>
        </a:p>
      </dgm:t>
    </dgm:pt>
    <dgm:pt modelId="{F543A95E-1784-40A5-A7D2-35E693576A71}" type="parTrans" cxnId="{433ABF5C-839B-4B03-93B1-D81E1DC736AF}">
      <dgm:prSet/>
      <dgm:spPr/>
      <dgm:t>
        <a:bodyPr/>
        <a:lstStyle/>
        <a:p>
          <a:endParaRPr lang="ru-RU"/>
        </a:p>
      </dgm:t>
    </dgm:pt>
    <dgm:pt modelId="{F75F705D-06E5-4316-B599-87DC517268CC}" type="sibTrans" cxnId="{433ABF5C-839B-4B03-93B1-D81E1DC736AF}">
      <dgm:prSet/>
      <dgm:spPr/>
      <dgm:t>
        <a:bodyPr/>
        <a:lstStyle/>
        <a:p>
          <a:endParaRPr lang="ru-RU"/>
        </a:p>
      </dgm:t>
    </dgm:pt>
    <dgm:pt modelId="{FDA2DBEC-6EB6-4E0E-A89F-5BAF038C921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Снижаются риски для государства — минимизируется вероятность возникновения потребности в бюджетной поддержке отрасли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934D5AC-CC13-499F-B5DB-34E8A44116FE}" type="parTrans" cxnId="{9A1E0851-B7A4-4717-BCCA-6E062F66AA51}">
      <dgm:prSet/>
      <dgm:spPr/>
      <dgm:t>
        <a:bodyPr/>
        <a:lstStyle/>
        <a:p>
          <a:endParaRPr lang="ru-RU"/>
        </a:p>
      </dgm:t>
    </dgm:pt>
    <dgm:pt modelId="{0609B83E-354F-4F1E-BDA3-1513F1AD306C}" type="sibTrans" cxnId="{9A1E0851-B7A4-4717-BCCA-6E062F66AA51}">
      <dgm:prSet/>
      <dgm:spPr/>
      <dgm:t>
        <a:bodyPr/>
        <a:lstStyle/>
        <a:p>
          <a:endParaRPr lang="ru-RU"/>
        </a:p>
      </dgm:t>
    </dgm:pt>
    <dgm:pt modelId="{A993D718-2887-43F3-B745-5E7811A97FA1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65F51DC9-6A97-464D-B2E2-335740742A6B}" type="parTrans" cxnId="{E67F1648-CBC9-42C1-9708-154B9442CB06}">
      <dgm:prSet/>
      <dgm:spPr/>
      <dgm:t>
        <a:bodyPr/>
        <a:lstStyle/>
        <a:p>
          <a:endParaRPr lang="ru-RU"/>
        </a:p>
      </dgm:t>
    </dgm:pt>
    <dgm:pt modelId="{E5830B12-98D1-4B7F-9671-C246BFD54224}" type="sibTrans" cxnId="{E67F1648-CBC9-42C1-9708-154B9442CB06}">
      <dgm:prSet/>
      <dgm:spPr/>
      <dgm:t>
        <a:bodyPr/>
        <a:lstStyle/>
        <a:p>
          <a:endParaRPr lang="ru-RU"/>
        </a:p>
      </dgm:t>
    </dgm:pt>
    <dgm:pt modelId="{09EEC500-C219-4FF4-B108-EFB0E98EB15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Банки могут кредитовать не более чем 60 – 80% затрат проектного финансирования в зависимости от степени риска по проекту. Остальные 20 – 40% застройщику предстоит найти самому.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72F9B4D-6446-4EDE-9C07-F96F4FE96194}" type="parTrans" cxnId="{9A337F58-A17F-4B8A-B2F2-9E4E036EBAF7}">
      <dgm:prSet/>
      <dgm:spPr/>
      <dgm:t>
        <a:bodyPr/>
        <a:lstStyle/>
        <a:p>
          <a:endParaRPr lang="ru-RU"/>
        </a:p>
      </dgm:t>
    </dgm:pt>
    <dgm:pt modelId="{F4DB21C3-AD04-4CDD-BE30-F692F5E09C7B}" type="sibTrans" cxnId="{9A337F58-A17F-4B8A-B2F2-9E4E036EBAF7}">
      <dgm:prSet/>
      <dgm:spPr/>
      <dgm:t>
        <a:bodyPr/>
        <a:lstStyle/>
        <a:p>
          <a:endParaRPr lang="ru-RU"/>
        </a:p>
      </dgm:t>
    </dgm:pt>
    <dgm:pt modelId="{BBA42097-15A5-45B4-81E8-71AD2EA91B1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Устранение долевого строительства, сильно снизит долю покупок «инвестиционных квартир», квартиры на первичном рынке будут продаваться еще медленнее,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0048B03-2D8B-468C-AC23-B0AE0B0A35BC}" type="parTrans" cxnId="{87B99562-A2A1-4E65-9ACF-C0BBE6C52965}">
      <dgm:prSet/>
      <dgm:spPr/>
      <dgm:t>
        <a:bodyPr/>
        <a:lstStyle/>
        <a:p>
          <a:endParaRPr lang="ru-RU"/>
        </a:p>
      </dgm:t>
    </dgm:pt>
    <dgm:pt modelId="{40E2CD77-EF52-4855-8C53-E444B0D76C49}" type="sibTrans" cxnId="{87B99562-A2A1-4E65-9ACF-C0BBE6C52965}">
      <dgm:prSet/>
      <dgm:spPr/>
      <dgm:t>
        <a:bodyPr/>
        <a:lstStyle/>
        <a:p>
          <a:endParaRPr lang="ru-RU"/>
        </a:p>
      </dgm:t>
    </dgm:pt>
    <dgm:pt modelId="{94B4A592-BD5D-4D9F-B60C-7DB0D65D80B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Возможен рост  цен на жилье, основными причинами станет которого  отсутствие возможности приобрести возводимые объекты по более доступным ценам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1B6789D-B124-424D-8C64-2A6DBEAA2242}" type="parTrans" cxnId="{A46B945F-F447-400B-9D17-ECC0FCDD8C10}">
      <dgm:prSet/>
      <dgm:spPr/>
      <dgm:t>
        <a:bodyPr/>
        <a:lstStyle/>
        <a:p>
          <a:endParaRPr lang="ru-RU"/>
        </a:p>
      </dgm:t>
    </dgm:pt>
    <dgm:pt modelId="{F8F9A93D-FAFC-485C-B484-7F55C6C129FF}" type="sibTrans" cxnId="{A46B945F-F447-400B-9D17-ECC0FCDD8C10}">
      <dgm:prSet/>
      <dgm:spPr/>
      <dgm:t>
        <a:bodyPr/>
        <a:lstStyle/>
        <a:p>
          <a:endParaRPr lang="ru-RU"/>
        </a:p>
      </dgm:t>
    </dgm:pt>
    <dgm:pt modelId="{0C504281-DD66-4DF8-865A-C2007C2E852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Количество застройщиков многоквартирных домов резко сократится, большинство застройщиков до 70 – 80% уйдут с  рынка.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E2BE646-E358-4E79-BAC9-EFE4F56AA280}" type="parTrans" cxnId="{FEF60BB4-E814-41CF-80C6-2FB34CF9AA13}">
      <dgm:prSet/>
      <dgm:spPr/>
      <dgm:t>
        <a:bodyPr/>
        <a:lstStyle/>
        <a:p>
          <a:endParaRPr lang="ru-RU"/>
        </a:p>
      </dgm:t>
    </dgm:pt>
    <dgm:pt modelId="{9C7B423B-8923-4075-BBE5-4D912DBF81F9}" type="sibTrans" cxnId="{FEF60BB4-E814-41CF-80C6-2FB34CF9AA13}">
      <dgm:prSet/>
      <dgm:spPr/>
      <dgm:t>
        <a:bodyPr/>
        <a:lstStyle/>
        <a:p>
          <a:endParaRPr lang="ru-RU"/>
        </a:p>
      </dgm:t>
    </dgm:pt>
    <dgm:pt modelId="{EB26B20E-40BC-4E48-93CB-A616FF5D0F3B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Количество возводимого жилья (по крайней мере, в переходный период) резко уменьшится, рынок станет гораздо менее конкурентным.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32B3F2D-A9FD-4AC4-AD85-18BB3D0D3171}" type="parTrans" cxnId="{5ED2A9A6-9FFE-4DC9-9EE4-A506EF45C50E}">
      <dgm:prSet/>
      <dgm:spPr/>
      <dgm:t>
        <a:bodyPr/>
        <a:lstStyle/>
        <a:p>
          <a:endParaRPr lang="ru-RU"/>
        </a:p>
      </dgm:t>
    </dgm:pt>
    <dgm:pt modelId="{59B4BB52-1942-450B-AA09-4A99227E1A5A}" type="sibTrans" cxnId="{5ED2A9A6-9FFE-4DC9-9EE4-A506EF45C50E}">
      <dgm:prSet/>
      <dgm:spPr/>
      <dgm:t>
        <a:bodyPr/>
        <a:lstStyle/>
        <a:p>
          <a:endParaRPr lang="ru-RU"/>
        </a:p>
      </dgm:t>
    </dgm:pt>
    <dgm:pt modelId="{0E668B6C-726F-466B-AEF7-06D34F9A8B9A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Снимаются риски несоответствия объемов привлекаемого финансирования стадиям строительства — финансирование будет осуществляться в пределах одобренного объема по мере необходимости.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05DDB9C6-4A33-486B-80B0-8B01E088F112}" type="parTrans" cxnId="{1911EA57-37BD-406A-A17D-1118EEB4670D}">
      <dgm:prSet/>
      <dgm:spPr/>
      <dgm:t>
        <a:bodyPr/>
        <a:lstStyle/>
        <a:p>
          <a:endParaRPr lang="ru-RU"/>
        </a:p>
      </dgm:t>
    </dgm:pt>
    <dgm:pt modelId="{78E65DF9-138C-493C-A417-8EF069BAD86E}" type="sibTrans" cxnId="{1911EA57-37BD-406A-A17D-1118EEB4670D}">
      <dgm:prSet/>
      <dgm:spPr/>
      <dgm:t>
        <a:bodyPr/>
        <a:lstStyle/>
        <a:p>
          <a:endParaRPr lang="ru-RU"/>
        </a:p>
      </dgm:t>
    </dgm:pt>
    <dgm:pt modelId="{540B4E67-55BC-4E55-BEE5-3FD5D0D6C7BC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Новая схема снимет для граждан риск потерять свои вложения в строящееся жилье, не получив в результате квартиру.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0C222EB-FEC8-423F-B1F6-BD466F8A7E1A}" type="parTrans" cxnId="{60F812C8-7467-4182-8574-2495F7175AFC}">
      <dgm:prSet/>
      <dgm:spPr/>
      <dgm:t>
        <a:bodyPr/>
        <a:lstStyle/>
        <a:p>
          <a:endParaRPr lang="ru-RU"/>
        </a:p>
      </dgm:t>
    </dgm:pt>
    <dgm:pt modelId="{31A39DCF-5BB6-443B-B124-E05AD7ED8A93}" type="sibTrans" cxnId="{60F812C8-7467-4182-8574-2495F7175AFC}">
      <dgm:prSet/>
      <dgm:spPr/>
      <dgm:t>
        <a:bodyPr/>
        <a:lstStyle/>
        <a:p>
          <a:endParaRPr lang="ru-RU"/>
        </a:p>
      </dgm:t>
    </dgm:pt>
    <dgm:pt modelId="{CE013048-CD97-4686-A1E8-530B28443C4B}">
      <dgm:prSet custT="1"/>
      <dgm:spPr/>
      <dgm:t>
        <a:bodyPr/>
        <a:lstStyle/>
        <a:p>
          <a:endParaRPr lang="ru-RU" sz="1400" dirty="0" smtClean="0"/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Для застройщиков упростится механизм привлечения средств на строительство, так как вместо многочисленных физических лиц это будет один-два банка и ограниченное количество профессиональных инвесторов.</a:t>
          </a:r>
        </a:p>
        <a:p>
          <a:endParaRPr lang="ru-RU" sz="1400" dirty="0" smtClean="0"/>
        </a:p>
      </dgm:t>
    </dgm:pt>
    <dgm:pt modelId="{E6832B63-5CDC-420A-8C28-C5101C2C7B22}" type="parTrans" cxnId="{FAB12C64-B705-4303-A4AA-33F30F075C3C}">
      <dgm:prSet/>
      <dgm:spPr/>
      <dgm:t>
        <a:bodyPr/>
        <a:lstStyle/>
        <a:p>
          <a:endParaRPr lang="ru-RU"/>
        </a:p>
      </dgm:t>
    </dgm:pt>
    <dgm:pt modelId="{76C4DD27-AAFB-46B1-A02A-DDB406973B9F}" type="sibTrans" cxnId="{FAB12C64-B705-4303-A4AA-33F30F075C3C}">
      <dgm:prSet/>
      <dgm:spPr/>
      <dgm:t>
        <a:bodyPr/>
        <a:lstStyle/>
        <a:p>
          <a:endParaRPr lang="ru-RU"/>
        </a:p>
      </dgm:t>
    </dgm:pt>
    <dgm:pt modelId="{DE10C191-BE4C-4C92-A092-D86363A8DE4A}" type="pres">
      <dgm:prSet presAssocID="{30EC57A3-8ED2-4EEF-9A15-09F1971576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51C863-DE80-43C8-9455-157580074525}" type="pres">
      <dgm:prSet presAssocID="{E8BACA50-BB71-4EAA-ADAB-1BE82447DCAB}" presName="root" presStyleCnt="0"/>
      <dgm:spPr/>
    </dgm:pt>
    <dgm:pt modelId="{F6ECF686-1F56-464B-8C49-5564893F4AE7}" type="pres">
      <dgm:prSet presAssocID="{E8BACA50-BB71-4EAA-ADAB-1BE82447DCAB}" presName="rootComposite" presStyleCnt="0"/>
      <dgm:spPr/>
    </dgm:pt>
    <dgm:pt modelId="{AD358C50-9E4E-4328-8E4C-782BEA5761A9}" type="pres">
      <dgm:prSet presAssocID="{E8BACA50-BB71-4EAA-ADAB-1BE82447DCAB}" presName="rootText" presStyleLbl="node1" presStyleIdx="0" presStyleCnt="2"/>
      <dgm:spPr/>
      <dgm:t>
        <a:bodyPr/>
        <a:lstStyle/>
        <a:p>
          <a:endParaRPr lang="ru-RU"/>
        </a:p>
      </dgm:t>
    </dgm:pt>
    <dgm:pt modelId="{8A2E86E2-49C9-4ACE-AF32-8B6F260C27A5}" type="pres">
      <dgm:prSet presAssocID="{E8BACA50-BB71-4EAA-ADAB-1BE82447DCAB}" presName="rootConnector" presStyleLbl="node1" presStyleIdx="0" presStyleCnt="2"/>
      <dgm:spPr/>
      <dgm:t>
        <a:bodyPr/>
        <a:lstStyle/>
        <a:p>
          <a:endParaRPr lang="ru-RU"/>
        </a:p>
      </dgm:t>
    </dgm:pt>
    <dgm:pt modelId="{E193D772-C186-4CF3-AFF9-44F9A1FB28AF}" type="pres">
      <dgm:prSet presAssocID="{E8BACA50-BB71-4EAA-ADAB-1BE82447DCAB}" presName="childShape" presStyleCnt="0"/>
      <dgm:spPr/>
    </dgm:pt>
    <dgm:pt modelId="{91996CDA-35B4-45F0-9ED2-CA3892C14BB2}" type="pres">
      <dgm:prSet presAssocID="{F543A95E-1784-40A5-A7D2-35E693576A71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4AC8A8EF-9889-4B73-B4B9-2C92508A3059}" type="pres">
      <dgm:prSet presAssocID="{46BA2338-416C-47A3-BDC5-16073326A2A5}" presName="childText" presStyleLbl="bgAcc1" presStyleIdx="0" presStyleCnt="10" custScaleX="534406" custScaleY="248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B8EF7-0742-41D7-A016-459D924D2D74}" type="pres">
      <dgm:prSet presAssocID="{40C222EB-FEC8-423F-B1F6-BD466F8A7E1A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1F0E9177-5FF4-4F4C-B35A-B71B8EB2795F}" type="pres">
      <dgm:prSet presAssocID="{540B4E67-55BC-4E55-BEE5-3FD5D0D6C7BC}" presName="childText" presStyleLbl="bgAcc1" presStyleIdx="1" presStyleCnt="10" custScaleX="527256" custScaleY="16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57D36-1ED2-4958-A53C-E7C7B4BFA8A4}" type="pres">
      <dgm:prSet presAssocID="{E6832B63-5CDC-420A-8C28-C5101C2C7B22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AD4C56E7-271D-4897-AF74-921FF9EC4C1B}" type="pres">
      <dgm:prSet presAssocID="{CE013048-CD97-4686-A1E8-530B28443C4B}" presName="childText" presStyleLbl="bgAcc1" presStyleIdx="2" presStyleCnt="10" custScaleX="543579" custScaleY="251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A3FC5-5E25-4DDB-93CC-3C47424C05C7}" type="pres">
      <dgm:prSet presAssocID="{05DDB9C6-4A33-486B-80B0-8B01E088F112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242A9617-F7DC-4503-92FD-9B74F4050A36}" type="pres">
      <dgm:prSet presAssocID="{0E668B6C-726F-466B-AEF7-06D34F9A8B9A}" presName="childText" presStyleLbl="bgAcc1" presStyleIdx="3" presStyleCnt="10" custScaleX="536874" custScaleY="210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F51EF-4E98-4439-8583-8EDD7C936416}" type="pres">
      <dgm:prSet presAssocID="{7934D5AC-CC13-499F-B5DB-34E8A44116FE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00F77530-79DE-484A-8D72-91BF3702AB73}" type="pres">
      <dgm:prSet presAssocID="{FDA2DBEC-6EB6-4E0E-A89F-5BAF038C9215}" presName="childText" presStyleLbl="bgAcc1" presStyleIdx="4" presStyleCnt="10" custScaleX="566959" custScaleY="154398" custLinFactNeighborX="-21446" custLinFactNeighborY="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296C9-2374-4EBE-B95C-5C32E58A589A}" type="pres">
      <dgm:prSet presAssocID="{A993D718-2887-43F3-B745-5E7811A97FA1}" presName="root" presStyleCnt="0"/>
      <dgm:spPr/>
    </dgm:pt>
    <dgm:pt modelId="{BEE1DC04-A14B-422F-A501-1DAE0A4E3F0E}" type="pres">
      <dgm:prSet presAssocID="{A993D718-2887-43F3-B745-5E7811A97FA1}" presName="rootComposite" presStyleCnt="0"/>
      <dgm:spPr/>
    </dgm:pt>
    <dgm:pt modelId="{8E07AC37-501D-42B8-B487-D7C1E6BF481F}" type="pres">
      <dgm:prSet presAssocID="{A993D718-2887-43F3-B745-5E7811A97FA1}" presName="rootText" presStyleLbl="node1" presStyleIdx="1" presStyleCnt="2"/>
      <dgm:spPr/>
      <dgm:t>
        <a:bodyPr/>
        <a:lstStyle/>
        <a:p>
          <a:endParaRPr lang="ru-RU"/>
        </a:p>
      </dgm:t>
    </dgm:pt>
    <dgm:pt modelId="{0B3DCE48-7DFD-4AAF-AD96-04461B2795C3}" type="pres">
      <dgm:prSet presAssocID="{A993D718-2887-43F3-B745-5E7811A97FA1}" presName="rootConnector" presStyleLbl="node1" presStyleIdx="1" presStyleCnt="2"/>
      <dgm:spPr/>
      <dgm:t>
        <a:bodyPr/>
        <a:lstStyle/>
        <a:p>
          <a:endParaRPr lang="ru-RU"/>
        </a:p>
      </dgm:t>
    </dgm:pt>
    <dgm:pt modelId="{C28C3986-686C-412C-9FDE-EA06C0B4EEAC}" type="pres">
      <dgm:prSet presAssocID="{A993D718-2887-43F3-B745-5E7811A97FA1}" presName="childShape" presStyleCnt="0"/>
      <dgm:spPr/>
    </dgm:pt>
    <dgm:pt modelId="{80FEEB0C-19C1-47CF-9EFA-AD0CA3C570EC}" type="pres">
      <dgm:prSet presAssocID="{972F9B4D-6446-4EDE-9C07-F96F4FE96194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67DEFB23-8ED3-4032-BE36-6C91AB767439}" type="pres">
      <dgm:prSet presAssocID="{09EEC500-C219-4FF4-B108-EFB0E98EB154}" presName="childText" presStyleLbl="bgAcc1" presStyleIdx="5" presStyleCnt="10" custScaleX="516354" custScaleY="227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CD155-640D-4B30-AD17-5F953ADF0DDA}" type="pres">
      <dgm:prSet presAssocID="{2E2BE646-E358-4E79-BAC9-EFE4F56AA280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6D5FF93E-954C-40E4-B70F-374D7034347A}" type="pres">
      <dgm:prSet presAssocID="{0C504281-DD66-4DF8-865A-C2007C2E8525}" presName="childText" presStyleLbl="bgAcc1" presStyleIdx="6" presStyleCnt="10" custScaleX="516354" custScaleY="219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ECD01-62C2-4B84-A465-F1E19A28011D}" type="pres">
      <dgm:prSet presAssocID="{432B3F2D-A9FD-4AC4-AD85-18BB3D0D3171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5CD07D1C-BE70-42BE-881E-11080DC868A4}" type="pres">
      <dgm:prSet presAssocID="{EB26B20E-40BC-4E48-93CB-A616FF5D0F3B}" presName="childText" presStyleLbl="bgAcc1" presStyleIdx="7" presStyleCnt="10" custScaleX="516354" custScaleY="213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9650C-B350-40DE-8DE7-C3AFC6CF2D41}" type="pres">
      <dgm:prSet presAssocID="{91B6789D-B124-424D-8C64-2A6DBEAA2242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5F0170F4-8D84-439D-88EC-96D04981B378}" type="pres">
      <dgm:prSet presAssocID="{94B4A592-BD5D-4D9F-B60C-7DB0D65D80B1}" presName="childText" presStyleLbl="bgAcc1" presStyleIdx="8" presStyleCnt="10" custScaleX="516354" custScaleY="162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D6BC7-EF30-466E-B5AA-2DFCE6E5607A}" type="pres">
      <dgm:prSet presAssocID="{D0048B03-2D8B-468C-AC23-B0AE0B0A35BC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89E912C5-FD56-4567-A103-3B9059EAED68}" type="pres">
      <dgm:prSet presAssocID="{BBA42097-15A5-45B4-81E8-71AD2EA91B11}" presName="childText" presStyleLbl="bgAcc1" presStyleIdx="9" presStyleCnt="10" custScaleX="493646" custScaleY="204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F60BB4-E814-41CF-80C6-2FB34CF9AA13}" srcId="{A993D718-2887-43F3-B745-5E7811A97FA1}" destId="{0C504281-DD66-4DF8-865A-C2007C2E8525}" srcOrd="1" destOrd="0" parTransId="{2E2BE646-E358-4E79-BAC9-EFE4F56AA280}" sibTransId="{9C7B423B-8923-4075-BBE5-4D912DBF81F9}"/>
    <dgm:cxn modelId="{2AF2F63D-A813-4E0A-9061-157739B22FE7}" type="presOf" srcId="{A993D718-2887-43F3-B745-5E7811A97FA1}" destId="{8E07AC37-501D-42B8-B487-D7C1E6BF481F}" srcOrd="0" destOrd="0" presId="urn:microsoft.com/office/officeart/2005/8/layout/hierarchy3"/>
    <dgm:cxn modelId="{FAB12C64-B705-4303-A4AA-33F30F075C3C}" srcId="{E8BACA50-BB71-4EAA-ADAB-1BE82447DCAB}" destId="{CE013048-CD97-4686-A1E8-530B28443C4B}" srcOrd="2" destOrd="0" parTransId="{E6832B63-5CDC-420A-8C28-C5101C2C7B22}" sibTransId="{76C4DD27-AAFB-46B1-A02A-DDB406973B9F}"/>
    <dgm:cxn modelId="{F1D79714-B1AC-424F-BEBC-68795C734563}" type="presOf" srcId="{2E2BE646-E358-4E79-BAC9-EFE4F56AA280}" destId="{D5BCD155-640D-4B30-AD17-5F953ADF0DDA}" srcOrd="0" destOrd="0" presId="urn:microsoft.com/office/officeart/2005/8/layout/hierarchy3"/>
    <dgm:cxn modelId="{F04678F0-7088-4F07-93CA-2E5FCEE7AA7C}" type="presOf" srcId="{D0048B03-2D8B-468C-AC23-B0AE0B0A35BC}" destId="{BBAD6BC7-EF30-466E-B5AA-2DFCE6E5607A}" srcOrd="0" destOrd="0" presId="urn:microsoft.com/office/officeart/2005/8/layout/hierarchy3"/>
    <dgm:cxn modelId="{A0FB83C7-7516-469F-85D8-85735AFC2600}" type="presOf" srcId="{94B4A592-BD5D-4D9F-B60C-7DB0D65D80B1}" destId="{5F0170F4-8D84-439D-88EC-96D04981B378}" srcOrd="0" destOrd="0" presId="urn:microsoft.com/office/officeart/2005/8/layout/hierarchy3"/>
    <dgm:cxn modelId="{E0C977B2-42E0-4C57-AB29-14CC45F0C263}" type="presOf" srcId="{40C222EB-FEC8-423F-B1F6-BD466F8A7E1A}" destId="{22CB8EF7-0742-41D7-A016-459D924D2D74}" srcOrd="0" destOrd="0" presId="urn:microsoft.com/office/officeart/2005/8/layout/hierarchy3"/>
    <dgm:cxn modelId="{8FD1882E-2D77-402F-8D09-7915810F1279}" type="presOf" srcId="{E8BACA50-BB71-4EAA-ADAB-1BE82447DCAB}" destId="{8A2E86E2-49C9-4ACE-AF32-8B6F260C27A5}" srcOrd="1" destOrd="0" presId="urn:microsoft.com/office/officeart/2005/8/layout/hierarchy3"/>
    <dgm:cxn modelId="{F4D12265-6F92-468B-BDB5-86E3D1AA6B92}" type="presOf" srcId="{E8BACA50-BB71-4EAA-ADAB-1BE82447DCAB}" destId="{AD358C50-9E4E-4328-8E4C-782BEA5761A9}" srcOrd="0" destOrd="0" presId="urn:microsoft.com/office/officeart/2005/8/layout/hierarchy3"/>
    <dgm:cxn modelId="{3B3D3BE4-3E28-424F-90FA-16A4980732B9}" type="presOf" srcId="{7934D5AC-CC13-499F-B5DB-34E8A44116FE}" destId="{098F51EF-4E98-4439-8583-8EDD7C936416}" srcOrd="0" destOrd="0" presId="urn:microsoft.com/office/officeart/2005/8/layout/hierarchy3"/>
    <dgm:cxn modelId="{1911EA57-37BD-406A-A17D-1118EEB4670D}" srcId="{E8BACA50-BB71-4EAA-ADAB-1BE82447DCAB}" destId="{0E668B6C-726F-466B-AEF7-06D34F9A8B9A}" srcOrd="3" destOrd="0" parTransId="{05DDB9C6-4A33-486B-80B0-8B01E088F112}" sibTransId="{78E65DF9-138C-493C-A417-8EF069BAD86E}"/>
    <dgm:cxn modelId="{1267279B-C086-4B0C-8D1E-275B41BEDE04}" type="presOf" srcId="{91B6789D-B124-424D-8C64-2A6DBEAA2242}" destId="{4059650C-B350-40DE-8DE7-C3AFC6CF2D41}" srcOrd="0" destOrd="0" presId="urn:microsoft.com/office/officeart/2005/8/layout/hierarchy3"/>
    <dgm:cxn modelId="{12E770B2-E6F5-48D0-9CAD-85923967990D}" type="presOf" srcId="{CE013048-CD97-4686-A1E8-530B28443C4B}" destId="{AD4C56E7-271D-4897-AF74-921FF9EC4C1B}" srcOrd="0" destOrd="0" presId="urn:microsoft.com/office/officeart/2005/8/layout/hierarchy3"/>
    <dgm:cxn modelId="{561C50D4-6D29-4F57-916E-790B29F07A41}" type="presOf" srcId="{A993D718-2887-43F3-B745-5E7811A97FA1}" destId="{0B3DCE48-7DFD-4AAF-AD96-04461B2795C3}" srcOrd="1" destOrd="0" presId="urn:microsoft.com/office/officeart/2005/8/layout/hierarchy3"/>
    <dgm:cxn modelId="{A46B945F-F447-400B-9D17-ECC0FCDD8C10}" srcId="{A993D718-2887-43F3-B745-5E7811A97FA1}" destId="{94B4A592-BD5D-4D9F-B60C-7DB0D65D80B1}" srcOrd="3" destOrd="0" parTransId="{91B6789D-B124-424D-8C64-2A6DBEAA2242}" sibTransId="{F8F9A93D-FAFC-485C-B484-7F55C6C129FF}"/>
    <dgm:cxn modelId="{A1E9E576-513E-410A-9F59-2028488370F3}" type="presOf" srcId="{BBA42097-15A5-45B4-81E8-71AD2EA91B11}" destId="{89E912C5-FD56-4567-A103-3B9059EAED68}" srcOrd="0" destOrd="0" presId="urn:microsoft.com/office/officeart/2005/8/layout/hierarchy3"/>
    <dgm:cxn modelId="{B3454CA3-6BAB-4E0D-B1DC-AB88B5E936B8}" type="presOf" srcId="{EB26B20E-40BC-4E48-93CB-A616FF5D0F3B}" destId="{5CD07D1C-BE70-42BE-881E-11080DC868A4}" srcOrd="0" destOrd="0" presId="urn:microsoft.com/office/officeart/2005/8/layout/hierarchy3"/>
    <dgm:cxn modelId="{2D54DC5C-1C43-4DD1-806B-15F09A2B9C82}" type="presOf" srcId="{F543A95E-1784-40A5-A7D2-35E693576A71}" destId="{91996CDA-35B4-45F0-9ED2-CA3892C14BB2}" srcOrd="0" destOrd="0" presId="urn:microsoft.com/office/officeart/2005/8/layout/hierarchy3"/>
    <dgm:cxn modelId="{433ABF5C-839B-4B03-93B1-D81E1DC736AF}" srcId="{E8BACA50-BB71-4EAA-ADAB-1BE82447DCAB}" destId="{46BA2338-416C-47A3-BDC5-16073326A2A5}" srcOrd="0" destOrd="0" parTransId="{F543A95E-1784-40A5-A7D2-35E693576A71}" sibTransId="{F75F705D-06E5-4316-B599-87DC517268CC}"/>
    <dgm:cxn modelId="{5ED2A9A6-9FFE-4DC9-9EE4-A506EF45C50E}" srcId="{A993D718-2887-43F3-B745-5E7811A97FA1}" destId="{EB26B20E-40BC-4E48-93CB-A616FF5D0F3B}" srcOrd="2" destOrd="0" parTransId="{432B3F2D-A9FD-4AC4-AD85-18BB3D0D3171}" sibTransId="{59B4BB52-1942-450B-AA09-4A99227E1A5A}"/>
    <dgm:cxn modelId="{E67F1648-CBC9-42C1-9708-154B9442CB06}" srcId="{30EC57A3-8ED2-4EEF-9A15-09F19715764C}" destId="{A993D718-2887-43F3-B745-5E7811A97FA1}" srcOrd="1" destOrd="0" parTransId="{65F51DC9-6A97-464D-B2E2-335740742A6B}" sibTransId="{E5830B12-98D1-4B7F-9671-C246BFD54224}"/>
    <dgm:cxn modelId="{479AFBE2-6DD8-415C-A88C-99BC45ADAE22}" srcId="{30EC57A3-8ED2-4EEF-9A15-09F19715764C}" destId="{E8BACA50-BB71-4EAA-ADAB-1BE82447DCAB}" srcOrd="0" destOrd="0" parTransId="{939AFAE7-FDC9-420F-A04D-5D0782011AE0}" sibTransId="{77F3F389-9763-469A-9A6C-F9D23AD7E5C9}"/>
    <dgm:cxn modelId="{F735A4D6-642C-4738-90F3-5758EE5D5780}" type="presOf" srcId="{0E668B6C-726F-466B-AEF7-06D34F9A8B9A}" destId="{242A9617-F7DC-4503-92FD-9B74F4050A36}" srcOrd="0" destOrd="0" presId="urn:microsoft.com/office/officeart/2005/8/layout/hierarchy3"/>
    <dgm:cxn modelId="{57CE3355-BF88-49FE-A7F5-D9281830C5E3}" type="presOf" srcId="{09EEC500-C219-4FF4-B108-EFB0E98EB154}" destId="{67DEFB23-8ED3-4032-BE36-6C91AB767439}" srcOrd="0" destOrd="0" presId="urn:microsoft.com/office/officeart/2005/8/layout/hierarchy3"/>
    <dgm:cxn modelId="{A8194453-169C-4004-8C89-64C7F9434657}" type="presOf" srcId="{30EC57A3-8ED2-4EEF-9A15-09F19715764C}" destId="{DE10C191-BE4C-4C92-A092-D86363A8DE4A}" srcOrd="0" destOrd="0" presId="urn:microsoft.com/office/officeart/2005/8/layout/hierarchy3"/>
    <dgm:cxn modelId="{25A3F50C-2CCD-47C3-A190-2637275633E8}" type="presOf" srcId="{E6832B63-5CDC-420A-8C28-C5101C2C7B22}" destId="{93857D36-1ED2-4958-A53C-E7C7B4BFA8A4}" srcOrd="0" destOrd="0" presId="urn:microsoft.com/office/officeart/2005/8/layout/hierarchy3"/>
    <dgm:cxn modelId="{BF342596-1238-472D-ADE7-4F26414B26C1}" type="presOf" srcId="{540B4E67-55BC-4E55-BEE5-3FD5D0D6C7BC}" destId="{1F0E9177-5FF4-4F4C-B35A-B71B8EB2795F}" srcOrd="0" destOrd="0" presId="urn:microsoft.com/office/officeart/2005/8/layout/hierarchy3"/>
    <dgm:cxn modelId="{3D3C180A-243C-4EF3-AD85-6D3EDB5538D8}" type="presOf" srcId="{FDA2DBEC-6EB6-4E0E-A89F-5BAF038C9215}" destId="{00F77530-79DE-484A-8D72-91BF3702AB73}" srcOrd="0" destOrd="0" presId="urn:microsoft.com/office/officeart/2005/8/layout/hierarchy3"/>
    <dgm:cxn modelId="{09CB095D-5945-4850-8FF1-685F38A041DC}" type="presOf" srcId="{05DDB9C6-4A33-486B-80B0-8B01E088F112}" destId="{673A3FC5-5E25-4DDB-93CC-3C47424C05C7}" srcOrd="0" destOrd="0" presId="urn:microsoft.com/office/officeart/2005/8/layout/hierarchy3"/>
    <dgm:cxn modelId="{2B62B0FD-12E8-4EFF-B45F-254BA5DB0F09}" type="presOf" srcId="{46BA2338-416C-47A3-BDC5-16073326A2A5}" destId="{4AC8A8EF-9889-4B73-B4B9-2C92508A3059}" srcOrd="0" destOrd="0" presId="urn:microsoft.com/office/officeart/2005/8/layout/hierarchy3"/>
    <dgm:cxn modelId="{9A337F58-A17F-4B8A-B2F2-9E4E036EBAF7}" srcId="{A993D718-2887-43F3-B745-5E7811A97FA1}" destId="{09EEC500-C219-4FF4-B108-EFB0E98EB154}" srcOrd="0" destOrd="0" parTransId="{972F9B4D-6446-4EDE-9C07-F96F4FE96194}" sibTransId="{F4DB21C3-AD04-4CDD-BE30-F692F5E09C7B}"/>
    <dgm:cxn modelId="{9A1E0851-B7A4-4717-BCCA-6E062F66AA51}" srcId="{E8BACA50-BB71-4EAA-ADAB-1BE82447DCAB}" destId="{FDA2DBEC-6EB6-4E0E-A89F-5BAF038C9215}" srcOrd="4" destOrd="0" parTransId="{7934D5AC-CC13-499F-B5DB-34E8A44116FE}" sibTransId="{0609B83E-354F-4F1E-BDA3-1513F1AD306C}"/>
    <dgm:cxn modelId="{87B99562-A2A1-4E65-9ACF-C0BBE6C52965}" srcId="{A993D718-2887-43F3-B745-5E7811A97FA1}" destId="{BBA42097-15A5-45B4-81E8-71AD2EA91B11}" srcOrd="4" destOrd="0" parTransId="{D0048B03-2D8B-468C-AC23-B0AE0B0A35BC}" sibTransId="{40E2CD77-EF52-4855-8C53-E444B0D76C49}"/>
    <dgm:cxn modelId="{8E6576DA-DD39-471C-9DB9-4663D94AC96C}" type="presOf" srcId="{432B3F2D-A9FD-4AC4-AD85-18BB3D0D3171}" destId="{AFEECD01-62C2-4B84-A465-F1E19A28011D}" srcOrd="0" destOrd="0" presId="urn:microsoft.com/office/officeart/2005/8/layout/hierarchy3"/>
    <dgm:cxn modelId="{60F812C8-7467-4182-8574-2495F7175AFC}" srcId="{E8BACA50-BB71-4EAA-ADAB-1BE82447DCAB}" destId="{540B4E67-55BC-4E55-BEE5-3FD5D0D6C7BC}" srcOrd="1" destOrd="0" parTransId="{40C222EB-FEC8-423F-B1F6-BD466F8A7E1A}" sibTransId="{31A39DCF-5BB6-443B-B124-E05AD7ED8A93}"/>
    <dgm:cxn modelId="{772A51C0-7822-4919-83DF-9893A7D059D9}" type="presOf" srcId="{0C504281-DD66-4DF8-865A-C2007C2E8525}" destId="{6D5FF93E-954C-40E4-B70F-374D7034347A}" srcOrd="0" destOrd="0" presId="urn:microsoft.com/office/officeart/2005/8/layout/hierarchy3"/>
    <dgm:cxn modelId="{98901732-B533-42DC-8327-C2C61832EE60}" type="presOf" srcId="{972F9B4D-6446-4EDE-9C07-F96F4FE96194}" destId="{80FEEB0C-19C1-47CF-9EFA-AD0CA3C570EC}" srcOrd="0" destOrd="0" presId="urn:microsoft.com/office/officeart/2005/8/layout/hierarchy3"/>
    <dgm:cxn modelId="{A12117E9-FF4F-42CF-81B5-B1764429AD6E}" type="presParOf" srcId="{DE10C191-BE4C-4C92-A092-D86363A8DE4A}" destId="{3B51C863-DE80-43C8-9455-157580074525}" srcOrd="0" destOrd="0" presId="urn:microsoft.com/office/officeart/2005/8/layout/hierarchy3"/>
    <dgm:cxn modelId="{6CD0AC0F-5887-4230-A09E-AE21EBB64F5B}" type="presParOf" srcId="{3B51C863-DE80-43C8-9455-157580074525}" destId="{F6ECF686-1F56-464B-8C49-5564893F4AE7}" srcOrd="0" destOrd="0" presId="urn:microsoft.com/office/officeart/2005/8/layout/hierarchy3"/>
    <dgm:cxn modelId="{A91DA76F-1C9E-4617-8E30-8E3330C03FAF}" type="presParOf" srcId="{F6ECF686-1F56-464B-8C49-5564893F4AE7}" destId="{AD358C50-9E4E-4328-8E4C-782BEA5761A9}" srcOrd="0" destOrd="0" presId="urn:microsoft.com/office/officeart/2005/8/layout/hierarchy3"/>
    <dgm:cxn modelId="{4C4EEA8C-C3DB-4AF9-A3C9-6044F0BCA43A}" type="presParOf" srcId="{F6ECF686-1F56-464B-8C49-5564893F4AE7}" destId="{8A2E86E2-49C9-4ACE-AF32-8B6F260C27A5}" srcOrd="1" destOrd="0" presId="urn:microsoft.com/office/officeart/2005/8/layout/hierarchy3"/>
    <dgm:cxn modelId="{E4CA3EB9-18A4-4A8F-B62C-B753BBB9FB0B}" type="presParOf" srcId="{3B51C863-DE80-43C8-9455-157580074525}" destId="{E193D772-C186-4CF3-AFF9-44F9A1FB28AF}" srcOrd="1" destOrd="0" presId="urn:microsoft.com/office/officeart/2005/8/layout/hierarchy3"/>
    <dgm:cxn modelId="{EC2BBC81-C6D9-4DA1-81CB-BBF3C2279751}" type="presParOf" srcId="{E193D772-C186-4CF3-AFF9-44F9A1FB28AF}" destId="{91996CDA-35B4-45F0-9ED2-CA3892C14BB2}" srcOrd="0" destOrd="0" presId="urn:microsoft.com/office/officeart/2005/8/layout/hierarchy3"/>
    <dgm:cxn modelId="{4868DE36-0FF9-4C67-994E-53DB1838E41E}" type="presParOf" srcId="{E193D772-C186-4CF3-AFF9-44F9A1FB28AF}" destId="{4AC8A8EF-9889-4B73-B4B9-2C92508A3059}" srcOrd="1" destOrd="0" presId="urn:microsoft.com/office/officeart/2005/8/layout/hierarchy3"/>
    <dgm:cxn modelId="{2EECE09A-7E80-4A9D-AF80-53D9BBEDDB1B}" type="presParOf" srcId="{E193D772-C186-4CF3-AFF9-44F9A1FB28AF}" destId="{22CB8EF7-0742-41D7-A016-459D924D2D74}" srcOrd="2" destOrd="0" presId="urn:microsoft.com/office/officeart/2005/8/layout/hierarchy3"/>
    <dgm:cxn modelId="{F9034DFF-8EFD-4E34-9363-AEF722F97635}" type="presParOf" srcId="{E193D772-C186-4CF3-AFF9-44F9A1FB28AF}" destId="{1F0E9177-5FF4-4F4C-B35A-B71B8EB2795F}" srcOrd="3" destOrd="0" presId="urn:microsoft.com/office/officeart/2005/8/layout/hierarchy3"/>
    <dgm:cxn modelId="{160CF374-A4FF-4A29-9F11-63AAB22558D8}" type="presParOf" srcId="{E193D772-C186-4CF3-AFF9-44F9A1FB28AF}" destId="{93857D36-1ED2-4958-A53C-E7C7B4BFA8A4}" srcOrd="4" destOrd="0" presId="urn:microsoft.com/office/officeart/2005/8/layout/hierarchy3"/>
    <dgm:cxn modelId="{8206C2D4-5608-42C7-B11A-2AEFCD2E0BEA}" type="presParOf" srcId="{E193D772-C186-4CF3-AFF9-44F9A1FB28AF}" destId="{AD4C56E7-271D-4897-AF74-921FF9EC4C1B}" srcOrd="5" destOrd="0" presId="urn:microsoft.com/office/officeart/2005/8/layout/hierarchy3"/>
    <dgm:cxn modelId="{10EAE8BA-E477-4B1A-BC0B-71A2B309E201}" type="presParOf" srcId="{E193D772-C186-4CF3-AFF9-44F9A1FB28AF}" destId="{673A3FC5-5E25-4DDB-93CC-3C47424C05C7}" srcOrd="6" destOrd="0" presId="urn:microsoft.com/office/officeart/2005/8/layout/hierarchy3"/>
    <dgm:cxn modelId="{DCF07549-B0E3-4D44-A291-BC15651BB3B2}" type="presParOf" srcId="{E193D772-C186-4CF3-AFF9-44F9A1FB28AF}" destId="{242A9617-F7DC-4503-92FD-9B74F4050A36}" srcOrd="7" destOrd="0" presId="urn:microsoft.com/office/officeart/2005/8/layout/hierarchy3"/>
    <dgm:cxn modelId="{7E535ECC-9DF1-4D92-BFA3-779C02B97687}" type="presParOf" srcId="{E193D772-C186-4CF3-AFF9-44F9A1FB28AF}" destId="{098F51EF-4E98-4439-8583-8EDD7C936416}" srcOrd="8" destOrd="0" presId="urn:microsoft.com/office/officeart/2005/8/layout/hierarchy3"/>
    <dgm:cxn modelId="{CFD24D61-0598-4639-8C18-A5A384924C45}" type="presParOf" srcId="{E193D772-C186-4CF3-AFF9-44F9A1FB28AF}" destId="{00F77530-79DE-484A-8D72-91BF3702AB73}" srcOrd="9" destOrd="0" presId="urn:microsoft.com/office/officeart/2005/8/layout/hierarchy3"/>
    <dgm:cxn modelId="{2E3D7CA3-39F9-4434-807D-104D9DA7FD86}" type="presParOf" srcId="{DE10C191-BE4C-4C92-A092-D86363A8DE4A}" destId="{481296C9-2374-4EBE-B95C-5C32E58A589A}" srcOrd="1" destOrd="0" presId="urn:microsoft.com/office/officeart/2005/8/layout/hierarchy3"/>
    <dgm:cxn modelId="{DF1168C4-D188-4918-9262-ABA411AD6FF0}" type="presParOf" srcId="{481296C9-2374-4EBE-B95C-5C32E58A589A}" destId="{BEE1DC04-A14B-422F-A501-1DAE0A4E3F0E}" srcOrd="0" destOrd="0" presId="urn:microsoft.com/office/officeart/2005/8/layout/hierarchy3"/>
    <dgm:cxn modelId="{98A5D01B-58BC-465D-A046-3D56AB6E1503}" type="presParOf" srcId="{BEE1DC04-A14B-422F-A501-1DAE0A4E3F0E}" destId="{8E07AC37-501D-42B8-B487-D7C1E6BF481F}" srcOrd="0" destOrd="0" presId="urn:microsoft.com/office/officeart/2005/8/layout/hierarchy3"/>
    <dgm:cxn modelId="{B9E836F1-77B6-4EE6-9A2E-D769AD7C860B}" type="presParOf" srcId="{BEE1DC04-A14B-422F-A501-1DAE0A4E3F0E}" destId="{0B3DCE48-7DFD-4AAF-AD96-04461B2795C3}" srcOrd="1" destOrd="0" presId="urn:microsoft.com/office/officeart/2005/8/layout/hierarchy3"/>
    <dgm:cxn modelId="{C7A84A1F-004B-4B38-9F94-8ECFC6F7451C}" type="presParOf" srcId="{481296C9-2374-4EBE-B95C-5C32E58A589A}" destId="{C28C3986-686C-412C-9FDE-EA06C0B4EEAC}" srcOrd="1" destOrd="0" presId="urn:microsoft.com/office/officeart/2005/8/layout/hierarchy3"/>
    <dgm:cxn modelId="{117D870B-EFF0-49FD-92A3-053B0A856291}" type="presParOf" srcId="{C28C3986-686C-412C-9FDE-EA06C0B4EEAC}" destId="{80FEEB0C-19C1-47CF-9EFA-AD0CA3C570EC}" srcOrd="0" destOrd="0" presId="urn:microsoft.com/office/officeart/2005/8/layout/hierarchy3"/>
    <dgm:cxn modelId="{3FC2031D-073D-4463-B6D0-81392EA1B085}" type="presParOf" srcId="{C28C3986-686C-412C-9FDE-EA06C0B4EEAC}" destId="{67DEFB23-8ED3-4032-BE36-6C91AB767439}" srcOrd="1" destOrd="0" presId="urn:microsoft.com/office/officeart/2005/8/layout/hierarchy3"/>
    <dgm:cxn modelId="{62A22E93-2528-42BF-A616-3BF66EBE6E0D}" type="presParOf" srcId="{C28C3986-686C-412C-9FDE-EA06C0B4EEAC}" destId="{D5BCD155-640D-4B30-AD17-5F953ADF0DDA}" srcOrd="2" destOrd="0" presId="urn:microsoft.com/office/officeart/2005/8/layout/hierarchy3"/>
    <dgm:cxn modelId="{EFA29F30-26E5-4AD1-A7AB-05D54E53C549}" type="presParOf" srcId="{C28C3986-686C-412C-9FDE-EA06C0B4EEAC}" destId="{6D5FF93E-954C-40E4-B70F-374D7034347A}" srcOrd="3" destOrd="0" presId="urn:microsoft.com/office/officeart/2005/8/layout/hierarchy3"/>
    <dgm:cxn modelId="{0A873A11-0880-4E7D-9DB6-E061798A5729}" type="presParOf" srcId="{C28C3986-686C-412C-9FDE-EA06C0B4EEAC}" destId="{AFEECD01-62C2-4B84-A465-F1E19A28011D}" srcOrd="4" destOrd="0" presId="urn:microsoft.com/office/officeart/2005/8/layout/hierarchy3"/>
    <dgm:cxn modelId="{BFD5C58A-EEB5-4B97-B018-146D95D76BAC}" type="presParOf" srcId="{C28C3986-686C-412C-9FDE-EA06C0B4EEAC}" destId="{5CD07D1C-BE70-42BE-881E-11080DC868A4}" srcOrd="5" destOrd="0" presId="urn:microsoft.com/office/officeart/2005/8/layout/hierarchy3"/>
    <dgm:cxn modelId="{F0019C76-8B79-4688-974A-CFFB08AE25D7}" type="presParOf" srcId="{C28C3986-686C-412C-9FDE-EA06C0B4EEAC}" destId="{4059650C-B350-40DE-8DE7-C3AFC6CF2D41}" srcOrd="6" destOrd="0" presId="urn:microsoft.com/office/officeart/2005/8/layout/hierarchy3"/>
    <dgm:cxn modelId="{15FDDA80-1AF7-45F6-8002-BFC690E560A0}" type="presParOf" srcId="{C28C3986-686C-412C-9FDE-EA06C0B4EEAC}" destId="{5F0170F4-8D84-439D-88EC-96D04981B378}" srcOrd="7" destOrd="0" presId="urn:microsoft.com/office/officeart/2005/8/layout/hierarchy3"/>
    <dgm:cxn modelId="{617275AE-52DB-4866-BCCA-597ABD22E6D6}" type="presParOf" srcId="{C28C3986-686C-412C-9FDE-EA06C0B4EEAC}" destId="{BBAD6BC7-EF30-466E-B5AA-2DFCE6E5607A}" srcOrd="8" destOrd="0" presId="urn:microsoft.com/office/officeart/2005/8/layout/hierarchy3"/>
    <dgm:cxn modelId="{DEBAC3DF-1D49-4998-AF95-DE0FE345B158}" type="presParOf" srcId="{C28C3986-686C-412C-9FDE-EA06C0B4EEAC}" destId="{89E912C5-FD56-4567-A103-3B9059EAED6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117426-36E1-49F4-9D9A-D0B2D6CCEA0F}" type="doc">
      <dgm:prSet loTypeId="urn:microsoft.com/office/officeart/2005/8/layout/lProcess3" loCatId="process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3408A880-F830-47A4-B8FC-9C53B1E2D59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Объем задолженности ипотечного кредитования, трлн.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868AAC-2D49-4BE5-9D53-D5F52BF19489}" type="parTrans" cxnId="{4599ACF1-1776-4443-BC23-81FC924282B9}">
      <dgm:prSet/>
      <dgm:spPr/>
      <dgm:t>
        <a:bodyPr/>
        <a:lstStyle/>
        <a:p>
          <a:endParaRPr lang="ru-RU"/>
        </a:p>
      </dgm:t>
    </dgm:pt>
    <dgm:pt modelId="{C3B61182-F863-46EC-BD28-460A29920CB3}" type="sibTrans" cxnId="{4599ACF1-1776-4443-BC23-81FC924282B9}">
      <dgm:prSet/>
      <dgm:spPr/>
      <dgm:t>
        <a:bodyPr/>
        <a:lstStyle/>
        <a:p>
          <a:endParaRPr lang="ru-RU"/>
        </a:p>
      </dgm:t>
    </dgm:pt>
    <dgm:pt modelId="{8B190A09-435D-4699-90CB-C0E517A6C7B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5,2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EFE018-CA85-4DB8-8DBE-869BE202498A}" type="parTrans" cxnId="{1D6A97D6-705F-4C0C-B614-91302F2781B1}">
      <dgm:prSet/>
      <dgm:spPr/>
      <dgm:t>
        <a:bodyPr/>
        <a:lstStyle/>
        <a:p>
          <a:endParaRPr lang="ru-RU"/>
        </a:p>
      </dgm:t>
    </dgm:pt>
    <dgm:pt modelId="{22972DA4-6E38-4B4C-9986-1DF5BE997F66}" type="sibTrans" cxnId="{1D6A97D6-705F-4C0C-B614-91302F2781B1}">
      <dgm:prSet/>
      <dgm:spPr/>
      <dgm:t>
        <a:bodyPr/>
        <a:lstStyle/>
        <a:p>
          <a:endParaRPr lang="ru-RU"/>
        </a:p>
      </dgm:t>
    </dgm:pt>
    <dgm:pt modelId="{C07BA7D4-6359-406E-BAAE-79A84E57D58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6,1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98C741-1C95-4E0D-B41E-351E5EBF308C}" type="parTrans" cxnId="{D1D70F84-C02C-4853-A370-79CC4FB5EDF5}">
      <dgm:prSet/>
      <dgm:spPr/>
      <dgm:t>
        <a:bodyPr/>
        <a:lstStyle/>
        <a:p>
          <a:endParaRPr lang="ru-RU"/>
        </a:p>
      </dgm:t>
    </dgm:pt>
    <dgm:pt modelId="{B13A16FF-4209-4410-AD55-02DD6E7D8D63}" type="sibTrans" cxnId="{D1D70F84-C02C-4853-A370-79CC4FB5EDF5}">
      <dgm:prSet/>
      <dgm:spPr/>
      <dgm:t>
        <a:bodyPr/>
        <a:lstStyle/>
        <a:p>
          <a:endParaRPr lang="ru-RU"/>
        </a:p>
      </dgm:t>
    </dgm:pt>
    <dgm:pt modelId="{0F2209FE-93A0-418F-A378-51EE2DEF7E6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Средневзвешенный срок кредитования, месяцев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BA18BA-8D43-4765-8DB9-B3F73AF8C378}" type="parTrans" cxnId="{5293F2FF-DC91-4160-B81C-1A31BDE04548}">
      <dgm:prSet/>
      <dgm:spPr/>
      <dgm:t>
        <a:bodyPr/>
        <a:lstStyle/>
        <a:p>
          <a:endParaRPr lang="ru-RU"/>
        </a:p>
      </dgm:t>
    </dgm:pt>
    <dgm:pt modelId="{7D7FF67D-D984-4581-906C-5E8BEAD12AE1}" type="sibTrans" cxnId="{5293F2FF-DC91-4160-B81C-1A31BDE04548}">
      <dgm:prSet/>
      <dgm:spPr/>
      <dgm:t>
        <a:bodyPr/>
        <a:lstStyle/>
        <a:p>
          <a:endParaRPr lang="ru-RU"/>
        </a:p>
      </dgm:t>
    </dgm:pt>
    <dgm:pt modelId="{121C8692-9A47-494B-AD0E-11982ECC643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182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3C1162D-99C6-4BD8-A725-2EA90EDCE0E4}" type="parTrans" cxnId="{A0725A26-10D6-4DE1-A82C-2EB2AA762159}">
      <dgm:prSet/>
      <dgm:spPr/>
      <dgm:t>
        <a:bodyPr/>
        <a:lstStyle/>
        <a:p>
          <a:endParaRPr lang="ru-RU"/>
        </a:p>
      </dgm:t>
    </dgm:pt>
    <dgm:pt modelId="{40020875-0336-4881-A686-4E30411895F9}" type="sibTrans" cxnId="{A0725A26-10D6-4DE1-A82C-2EB2AA762159}">
      <dgm:prSet/>
      <dgm:spPr/>
      <dgm:t>
        <a:bodyPr/>
        <a:lstStyle/>
        <a:p>
          <a:endParaRPr lang="ru-RU"/>
        </a:p>
      </dgm:t>
    </dgm:pt>
    <dgm:pt modelId="{439351A5-9604-41A3-A482-0BE8D4DD5FC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190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C10948-5AE8-435B-AA1A-3DDDA91B7934}" type="parTrans" cxnId="{C72174BD-655F-4CD5-9706-E2B1F312EB1A}">
      <dgm:prSet/>
      <dgm:spPr/>
      <dgm:t>
        <a:bodyPr/>
        <a:lstStyle/>
        <a:p>
          <a:endParaRPr lang="ru-RU"/>
        </a:p>
      </dgm:t>
    </dgm:pt>
    <dgm:pt modelId="{9FAE32D4-9AE4-49CF-AAD6-7C3F47AFF8C3}" type="sibTrans" cxnId="{C72174BD-655F-4CD5-9706-E2B1F312EB1A}">
      <dgm:prSet/>
      <dgm:spPr/>
      <dgm:t>
        <a:bodyPr/>
        <a:lstStyle/>
        <a:p>
          <a:endParaRPr lang="ru-RU"/>
        </a:p>
      </dgm:t>
    </dgm:pt>
    <dgm:pt modelId="{31C0F18C-872F-440B-A4B6-73F9C30880C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Сумма просроченных платежей свыше 180 дней, млрд.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9CC013D-CDB7-4FC1-A116-9742FA11AF23}" type="parTrans" cxnId="{62125D13-69C8-4D23-B214-C2453484A748}">
      <dgm:prSet/>
      <dgm:spPr/>
      <dgm:t>
        <a:bodyPr/>
        <a:lstStyle/>
        <a:p>
          <a:endParaRPr lang="ru-RU"/>
        </a:p>
      </dgm:t>
    </dgm:pt>
    <dgm:pt modelId="{5B2B6CE2-588F-49E7-AEA0-CF56BA16A9BC}" type="sibTrans" cxnId="{62125D13-69C8-4D23-B214-C2453484A748}">
      <dgm:prSet/>
      <dgm:spPr/>
      <dgm:t>
        <a:bodyPr/>
        <a:lstStyle/>
        <a:p>
          <a:endParaRPr lang="ru-RU"/>
        </a:p>
      </dgm:t>
    </dgm:pt>
    <dgm:pt modelId="{10A13663-9BE6-4322-8246-7D8067304D5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105,1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C30A7C9-8CFA-41B3-9055-5EE1E6044A3D}" type="parTrans" cxnId="{3806881D-F0F5-4522-A5A3-2B0E1ABD419E}">
      <dgm:prSet/>
      <dgm:spPr/>
      <dgm:t>
        <a:bodyPr/>
        <a:lstStyle/>
        <a:p>
          <a:endParaRPr lang="ru-RU"/>
        </a:p>
      </dgm:t>
    </dgm:pt>
    <dgm:pt modelId="{5888DF44-BF31-484F-8183-B25D931A6929}" type="sibTrans" cxnId="{3806881D-F0F5-4522-A5A3-2B0E1ABD419E}">
      <dgm:prSet/>
      <dgm:spPr/>
      <dgm:t>
        <a:bodyPr/>
        <a:lstStyle/>
        <a:p>
          <a:endParaRPr lang="ru-RU"/>
        </a:p>
      </dgm:t>
    </dgm:pt>
    <dgm:pt modelId="{D8311A6E-3AE9-42DB-82CD-479427F3C12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194,4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AEBC15-D9D0-440D-B53E-B9716FCE9579}" type="parTrans" cxnId="{F2CE553E-B8D6-481A-BD59-3EE266BD63D3}">
      <dgm:prSet/>
      <dgm:spPr/>
      <dgm:t>
        <a:bodyPr/>
        <a:lstStyle/>
        <a:p>
          <a:endParaRPr lang="ru-RU"/>
        </a:p>
      </dgm:t>
    </dgm:pt>
    <dgm:pt modelId="{EB0DA8DA-CD29-4AB9-86E0-92515246FF0C}" type="sibTrans" cxnId="{F2CE553E-B8D6-481A-BD59-3EE266BD63D3}">
      <dgm:prSet/>
      <dgm:spPr/>
      <dgm:t>
        <a:bodyPr/>
        <a:lstStyle/>
        <a:p>
          <a:endParaRPr lang="ru-RU"/>
        </a:p>
      </dgm:t>
    </dgm:pt>
    <dgm:pt modelId="{33B2865E-D97F-4778-8490-496DE07A9CF6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2,0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1C6FB25-B7ED-40B5-9221-BEE17122F218}" type="parTrans" cxnId="{11A6C161-EA4E-47F3-88ED-2A73A93C0E27}">
      <dgm:prSet/>
      <dgm:spPr/>
      <dgm:t>
        <a:bodyPr/>
        <a:lstStyle/>
        <a:p>
          <a:endParaRPr lang="ru-RU"/>
        </a:p>
      </dgm:t>
    </dgm:pt>
    <dgm:pt modelId="{DFDBF2D7-E0B0-4279-83A0-42378A486A65}" type="sibTrans" cxnId="{11A6C161-EA4E-47F3-88ED-2A73A93C0E27}">
      <dgm:prSet/>
      <dgm:spPr/>
      <dgm:t>
        <a:bodyPr/>
        <a:lstStyle/>
        <a:p>
          <a:endParaRPr lang="ru-RU"/>
        </a:p>
      </dgm:t>
    </dgm:pt>
    <dgm:pt modelId="{8940C89D-E8F6-4CA3-A5D2-2B5C8D290CE9}">
      <dgm:prSet custT="1"/>
      <dgm:spPr/>
      <dgm:t>
        <a:bodyPr/>
        <a:lstStyle/>
        <a:p>
          <a:r>
            <a:rPr lang="ru-RU" sz="1800" dirty="0" smtClean="0"/>
            <a:t>Объем ипотечного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кредитования</a:t>
          </a:r>
          <a:r>
            <a:rPr lang="ru-RU" sz="1800" dirty="0" smtClean="0"/>
            <a:t>, трлн. руб.</a:t>
          </a:r>
          <a:endParaRPr lang="ru-RU" sz="1800" dirty="0"/>
        </a:p>
      </dgm:t>
    </dgm:pt>
    <dgm:pt modelId="{7EA8EA12-D51A-4811-B4AE-B506D0CEAFCE}" type="parTrans" cxnId="{4C553BD1-AF51-4144-A902-2B4FF9F19E9A}">
      <dgm:prSet/>
      <dgm:spPr/>
      <dgm:t>
        <a:bodyPr/>
        <a:lstStyle/>
        <a:p>
          <a:endParaRPr lang="ru-RU"/>
        </a:p>
      </dgm:t>
    </dgm:pt>
    <dgm:pt modelId="{A6087821-BDEA-48C4-8BA9-942E8A759033}" type="sibTrans" cxnId="{4C553BD1-AF51-4144-A902-2B4FF9F19E9A}">
      <dgm:prSet/>
      <dgm:spPr/>
      <dgm:t>
        <a:bodyPr/>
        <a:lstStyle/>
        <a:p>
          <a:endParaRPr lang="ru-RU"/>
        </a:p>
      </dgm:t>
    </dgm:pt>
    <dgm:pt modelId="{ED1FFA41-5787-4844-BA91-794BDEB2A5A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2,1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E4395CC-D3AA-4810-ACF9-BCBAD3E77812}" type="parTrans" cxnId="{CD123885-301A-4BBC-ADF1-47EA8177907C}">
      <dgm:prSet/>
      <dgm:spPr/>
      <dgm:t>
        <a:bodyPr/>
        <a:lstStyle/>
        <a:p>
          <a:endParaRPr lang="ru-RU"/>
        </a:p>
      </dgm:t>
    </dgm:pt>
    <dgm:pt modelId="{6AAB803F-0504-4587-85DD-6FF2458F7FFA}" type="sibTrans" cxnId="{CD123885-301A-4BBC-ADF1-47EA8177907C}">
      <dgm:prSet/>
      <dgm:spPr/>
      <dgm:t>
        <a:bodyPr/>
        <a:lstStyle/>
        <a:p>
          <a:endParaRPr lang="ru-RU"/>
        </a:p>
      </dgm:t>
    </dgm:pt>
    <dgm:pt modelId="{2190DF56-6027-4778-A857-CC9C393BB66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9,8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A017DEA-CF4F-4AC9-806C-EC68E9D10C3E}" type="parTrans" cxnId="{BCE81A63-99D9-4B8D-A0F9-F2432D4BDCA6}">
      <dgm:prSet/>
      <dgm:spPr/>
      <dgm:t>
        <a:bodyPr/>
        <a:lstStyle/>
        <a:p>
          <a:endParaRPr lang="ru-RU"/>
        </a:p>
      </dgm:t>
    </dgm:pt>
    <dgm:pt modelId="{BEB1B2A4-A760-4AA4-BA43-71DBD294D521}" type="sibTrans" cxnId="{BCE81A63-99D9-4B8D-A0F9-F2432D4BDCA6}">
      <dgm:prSet/>
      <dgm:spPr/>
      <dgm:t>
        <a:bodyPr/>
        <a:lstStyle/>
        <a:p>
          <a:endParaRPr lang="ru-RU"/>
        </a:p>
      </dgm:t>
    </dgm:pt>
    <dgm:pt modelId="{9E11B201-C548-49B3-8A5C-59483E57C56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Средневзвешенная ставка кредитования, %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13B6D6A-72B9-4BE8-881A-5D5CFD1CAF2C}" type="parTrans" cxnId="{B69A84A7-F5CE-4D1D-B53F-C5F8F5010B9B}">
      <dgm:prSet/>
      <dgm:spPr/>
      <dgm:t>
        <a:bodyPr/>
        <a:lstStyle/>
        <a:p>
          <a:endParaRPr lang="ru-RU"/>
        </a:p>
      </dgm:t>
    </dgm:pt>
    <dgm:pt modelId="{A2B28012-4EBC-4F98-8076-2865202FDE2F}" type="sibTrans" cxnId="{B69A84A7-F5CE-4D1D-B53F-C5F8F5010B9B}">
      <dgm:prSet/>
      <dgm:spPr/>
      <dgm:t>
        <a:bodyPr/>
        <a:lstStyle/>
        <a:p>
          <a:endParaRPr lang="ru-RU"/>
        </a:p>
      </dgm:t>
    </dgm:pt>
    <dgm:pt modelId="{8277191F-A89C-4E29-8C60-05B0E314959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8,3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5E754D5-6493-4270-8329-DAEE8EF81216}" type="parTrans" cxnId="{05A8B9D4-5CE6-4E45-84E4-D496C0AA7DDB}">
      <dgm:prSet/>
      <dgm:spPr/>
      <dgm:t>
        <a:bodyPr/>
        <a:lstStyle/>
        <a:p>
          <a:endParaRPr lang="ru-RU"/>
        </a:p>
      </dgm:t>
    </dgm:pt>
    <dgm:pt modelId="{80E145CD-25C5-4127-853A-AFFD5DD82BD7}" type="sibTrans" cxnId="{05A8B9D4-5CE6-4E45-84E4-D496C0AA7DDB}">
      <dgm:prSet/>
      <dgm:spPr/>
      <dgm:t>
        <a:bodyPr/>
        <a:lstStyle/>
        <a:p>
          <a:endParaRPr lang="ru-RU"/>
        </a:p>
      </dgm:t>
    </dgm:pt>
    <dgm:pt modelId="{FD563C6A-CB82-456E-B81B-C291AD99E07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56,6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CED8A9-7D03-41C0-B2C0-69C44570851A}" type="parTrans" cxnId="{410816C1-3B0B-4366-9789-0D0708077AC5}">
      <dgm:prSet/>
      <dgm:spPr/>
      <dgm:t>
        <a:bodyPr/>
        <a:lstStyle/>
        <a:p>
          <a:endParaRPr lang="ru-RU"/>
        </a:p>
      </dgm:t>
    </dgm:pt>
    <dgm:pt modelId="{5D982C6A-3C5C-4CF1-8D3F-1E53183418FD}" type="sibTrans" cxnId="{410816C1-3B0B-4366-9789-0D0708077AC5}">
      <dgm:prSet/>
      <dgm:spPr/>
      <dgm:t>
        <a:bodyPr/>
        <a:lstStyle/>
        <a:p>
          <a:endParaRPr lang="ru-RU"/>
        </a:p>
      </dgm:t>
    </dgm:pt>
    <dgm:pt modelId="{06289A9F-F8D0-4264-AA1B-4C67722DB8CC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Сумма просроченных платежей от 1 до  30 дней, млрд.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14F306A-5A0C-4B15-9CEC-C34935815F27}" type="parTrans" cxnId="{83ACC510-AD0F-4B6C-B16D-BF24825D6A82}">
      <dgm:prSet/>
      <dgm:spPr/>
      <dgm:t>
        <a:bodyPr/>
        <a:lstStyle/>
        <a:p>
          <a:endParaRPr lang="ru-RU"/>
        </a:p>
      </dgm:t>
    </dgm:pt>
    <dgm:pt modelId="{6CBF0F86-2662-4511-895D-C08F0ACB1726}" type="sibTrans" cxnId="{83ACC510-AD0F-4B6C-B16D-BF24825D6A82}">
      <dgm:prSet/>
      <dgm:spPr/>
      <dgm:t>
        <a:bodyPr/>
        <a:lstStyle/>
        <a:p>
          <a:endParaRPr lang="ru-RU"/>
        </a:p>
      </dgm:t>
    </dgm:pt>
    <dgm:pt modelId="{B0DE6648-F1C7-4588-AF2D-1367AFB72637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91,2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4CBF77-48CC-446F-B51C-FAA8816DFFEA}" type="parTrans" cxnId="{E27F3FCB-3F98-4EC0-ABE4-F4744149A6C7}">
      <dgm:prSet/>
      <dgm:spPr/>
      <dgm:t>
        <a:bodyPr/>
        <a:lstStyle/>
        <a:p>
          <a:endParaRPr lang="ru-RU"/>
        </a:p>
      </dgm:t>
    </dgm:pt>
    <dgm:pt modelId="{222A3E5D-5770-42FE-941D-83E4904D74EE}" type="sibTrans" cxnId="{E27F3FCB-3F98-4EC0-ABE4-F4744149A6C7}">
      <dgm:prSet/>
      <dgm:spPr/>
      <dgm:t>
        <a:bodyPr/>
        <a:lstStyle/>
        <a:p>
          <a:endParaRPr lang="ru-RU"/>
        </a:p>
      </dgm:t>
    </dgm:pt>
    <dgm:pt modelId="{967AA67E-0ADD-47E4-B2E6-C2D39C30EE7C}" type="pres">
      <dgm:prSet presAssocID="{7A117426-36E1-49F4-9D9A-D0B2D6CCE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FA1E72-D851-4822-83D3-A26B98C8F71A}" type="pres">
      <dgm:prSet presAssocID="{8940C89D-E8F6-4CA3-A5D2-2B5C8D290CE9}" presName="horFlow" presStyleCnt="0"/>
      <dgm:spPr/>
    </dgm:pt>
    <dgm:pt modelId="{C201F05E-0F6C-4684-94AB-F8D69238C741}" type="pres">
      <dgm:prSet presAssocID="{8940C89D-E8F6-4CA3-A5D2-2B5C8D290CE9}" presName="bigChev" presStyleLbl="node1" presStyleIdx="0" presStyleCnt="6" custScaleX="182768"/>
      <dgm:spPr/>
      <dgm:t>
        <a:bodyPr/>
        <a:lstStyle/>
        <a:p>
          <a:endParaRPr lang="ru-RU"/>
        </a:p>
      </dgm:t>
    </dgm:pt>
    <dgm:pt modelId="{B31B0A20-5745-4061-BAF6-B2D20B03A840}" type="pres">
      <dgm:prSet presAssocID="{F1C6FB25-B7ED-40B5-9221-BEE17122F218}" presName="parTrans" presStyleCnt="0"/>
      <dgm:spPr/>
    </dgm:pt>
    <dgm:pt modelId="{E8627DC2-3E20-4EE2-9518-31FCA64D3FB8}" type="pres">
      <dgm:prSet presAssocID="{33B2865E-D97F-4778-8490-496DE07A9CF6}" presName="node" presStyleLbl="alignAccFollowNode1" presStyleIdx="0" presStyleCnt="12" custScaleX="122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00BA5-02FF-4BEE-820A-51CEC57CA3ED}" type="pres">
      <dgm:prSet presAssocID="{DFDBF2D7-E0B0-4279-83A0-42378A486A65}" presName="sibTrans" presStyleCnt="0"/>
      <dgm:spPr/>
    </dgm:pt>
    <dgm:pt modelId="{5C642EA5-3250-40B7-9867-68AED9A24B79}" type="pres">
      <dgm:prSet presAssocID="{ED1FFA41-5787-4844-BA91-794BDEB2A5A3}" presName="node" presStyleLbl="alignAccFollowNode1" presStyleIdx="1" presStyleCnt="12" custScaleX="127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30682-C3E7-45F0-A9E8-06C465D9B1D5}" type="pres">
      <dgm:prSet presAssocID="{8940C89D-E8F6-4CA3-A5D2-2B5C8D290CE9}" presName="vSp" presStyleCnt="0"/>
      <dgm:spPr/>
    </dgm:pt>
    <dgm:pt modelId="{E6404E7C-FA62-4E38-B2A9-B410E6A36D57}" type="pres">
      <dgm:prSet presAssocID="{3408A880-F830-47A4-B8FC-9C53B1E2D59F}" presName="horFlow" presStyleCnt="0"/>
      <dgm:spPr/>
    </dgm:pt>
    <dgm:pt modelId="{E5810DA9-A2FB-4D27-A09A-A637B44AA0F5}" type="pres">
      <dgm:prSet presAssocID="{3408A880-F830-47A4-B8FC-9C53B1E2D59F}" presName="bigChev" presStyleLbl="node1" presStyleIdx="1" presStyleCnt="6" custScaleX="188025"/>
      <dgm:spPr/>
      <dgm:t>
        <a:bodyPr/>
        <a:lstStyle/>
        <a:p>
          <a:endParaRPr lang="ru-RU"/>
        </a:p>
      </dgm:t>
    </dgm:pt>
    <dgm:pt modelId="{C6DD3B5C-2DA4-4E0D-A527-8A240DAD1B16}" type="pres">
      <dgm:prSet presAssocID="{8BEFE018-CA85-4DB8-8DBE-869BE202498A}" presName="parTrans" presStyleCnt="0"/>
      <dgm:spPr/>
    </dgm:pt>
    <dgm:pt modelId="{6CBB0826-AC04-49D5-9C70-A74F67AC7736}" type="pres">
      <dgm:prSet presAssocID="{8B190A09-435D-4699-90CB-C0E517A6C7B9}" presName="node" presStyleLbl="alignAccFollowNode1" presStyleIdx="2" presStyleCnt="12" custScaleX="11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B7174-D0C7-42C9-B8DE-C01B683F7CF4}" type="pres">
      <dgm:prSet presAssocID="{22972DA4-6E38-4B4C-9986-1DF5BE997F66}" presName="sibTrans" presStyleCnt="0"/>
      <dgm:spPr/>
    </dgm:pt>
    <dgm:pt modelId="{EAF6D1CF-33F1-4900-B039-D0062DEC3136}" type="pres">
      <dgm:prSet presAssocID="{C07BA7D4-6359-406E-BAAE-79A84E57D581}" presName="node" presStyleLbl="alignAccFollowNode1" presStyleIdx="3" presStyleCnt="12" custScaleX="12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78820-6FDD-45BF-BF7E-E237DEAFE7D4}" type="pres">
      <dgm:prSet presAssocID="{3408A880-F830-47A4-B8FC-9C53B1E2D59F}" presName="vSp" presStyleCnt="0"/>
      <dgm:spPr/>
    </dgm:pt>
    <dgm:pt modelId="{49680698-F65D-4A80-B532-8499FA1E4C44}" type="pres">
      <dgm:prSet presAssocID="{9E11B201-C548-49B3-8A5C-59483E57C562}" presName="horFlow" presStyleCnt="0"/>
      <dgm:spPr/>
    </dgm:pt>
    <dgm:pt modelId="{3AD175E4-1B28-4CA4-98DD-6B199FC40F90}" type="pres">
      <dgm:prSet presAssocID="{9E11B201-C548-49B3-8A5C-59483E57C562}" presName="bigChev" presStyleLbl="node1" presStyleIdx="2" presStyleCnt="6" custScaleX="190163"/>
      <dgm:spPr/>
      <dgm:t>
        <a:bodyPr/>
        <a:lstStyle/>
        <a:p>
          <a:endParaRPr lang="ru-RU"/>
        </a:p>
      </dgm:t>
    </dgm:pt>
    <dgm:pt modelId="{2218655E-7FD9-4713-8C56-C578383E3941}" type="pres">
      <dgm:prSet presAssocID="{AA017DEA-CF4F-4AC9-806C-EC68E9D10C3E}" presName="parTrans" presStyleCnt="0"/>
      <dgm:spPr/>
    </dgm:pt>
    <dgm:pt modelId="{96EB1731-8238-41BB-88FE-224356666DCB}" type="pres">
      <dgm:prSet presAssocID="{2190DF56-6027-4778-A857-CC9C393BB66D}" presName="node" presStyleLbl="alignAccFollowNode1" presStyleIdx="4" presStyleCnt="12" custScaleX="123321" custLinFactNeighborX="-37902" custLinFactNeighborY="7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E9A5A-BA84-43CA-AE72-8085C6BA0E5F}" type="pres">
      <dgm:prSet presAssocID="{BEB1B2A4-A760-4AA4-BA43-71DBD294D521}" presName="sibTrans" presStyleCnt="0"/>
      <dgm:spPr/>
    </dgm:pt>
    <dgm:pt modelId="{BBE016AF-6DA7-4E1B-9237-1DC21D445FB5}" type="pres">
      <dgm:prSet presAssocID="{8277191F-A89C-4E29-8C60-05B0E3149590}" presName="node" presStyleLbl="alignAccFollowNode1" presStyleIdx="5" presStyleCnt="12" custScaleX="126036" custLinFactNeighborX="-41157" custLinFactNeighborY="7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07CE3-7819-4F5D-9208-6C95A3FA018B}" type="pres">
      <dgm:prSet presAssocID="{9E11B201-C548-49B3-8A5C-59483E57C562}" presName="vSp" presStyleCnt="0"/>
      <dgm:spPr/>
    </dgm:pt>
    <dgm:pt modelId="{324A669A-9E3B-4EF0-8BE9-DD60552F6ABB}" type="pres">
      <dgm:prSet presAssocID="{0F2209FE-93A0-418F-A378-51EE2DEF7E6C}" presName="horFlow" presStyleCnt="0"/>
      <dgm:spPr/>
    </dgm:pt>
    <dgm:pt modelId="{93E33F42-984C-4EEF-9E69-0918A75D1B85}" type="pres">
      <dgm:prSet presAssocID="{0F2209FE-93A0-418F-A378-51EE2DEF7E6C}" presName="bigChev" presStyleLbl="node1" presStyleIdx="3" presStyleCnt="6" custScaleX="193932"/>
      <dgm:spPr/>
      <dgm:t>
        <a:bodyPr/>
        <a:lstStyle/>
        <a:p>
          <a:endParaRPr lang="ru-RU"/>
        </a:p>
      </dgm:t>
    </dgm:pt>
    <dgm:pt modelId="{1ED8B04B-5D49-4029-B2AB-D7438C34B282}" type="pres">
      <dgm:prSet presAssocID="{43C1162D-99C6-4BD8-A725-2EA90EDCE0E4}" presName="parTrans" presStyleCnt="0"/>
      <dgm:spPr/>
    </dgm:pt>
    <dgm:pt modelId="{7800B117-4358-4094-828D-6EE5BAC42808}" type="pres">
      <dgm:prSet presAssocID="{121C8692-9A47-494B-AD0E-11982ECC6435}" presName="node" presStyleLbl="alignAccFollowNode1" presStyleIdx="6" presStyleCnt="12" custScaleX="12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E8410-95EB-4460-AB07-D3EB39A39279}" type="pres">
      <dgm:prSet presAssocID="{40020875-0336-4881-A686-4E30411895F9}" presName="sibTrans" presStyleCnt="0"/>
      <dgm:spPr/>
    </dgm:pt>
    <dgm:pt modelId="{88536A76-091B-46BF-BA99-C12C2B4E5554}" type="pres">
      <dgm:prSet presAssocID="{439351A5-9604-41A3-A482-0BE8D4DD5FC3}" presName="node" presStyleLbl="alignAccFollowNode1" presStyleIdx="7" presStyleCnt="12" custScaleX="120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C52D-C8FA-407E-80FE-4606393DF005}" type="pres">
      <dgm:prSet presAssocID="{0F2209FE-93A0-418F-A378-51EE2DEF7E6C}" presName="vSp" presStyleCnt="0"/>
      <dgm:spPr/>
    </dgm:pt>
    <dgm:pt modelId="{7F94794C-AF1D-413D-89D2-A05F2C72B4D5}" type="pres">
      <dgm:prSet presAssocID="{06289A9F-F8D0-4264-AA1B-4C67722DB8CC}" presName="horFlow" presStyleCnt="0"/>
      <dgm:spPr/>
    </dgm:pt>
    <dgm:pt modelId="{0971734A-5B2B-4E3F-97C5-F5D56E472497}" type="pres">
      <dgm:prSet presAssocID="{06289A9F-F8D0-4264-AA1B-4C67722DB8CC}" presName="bigChev" presStyleLbl="node1" presStyleIdx="4" presStyleCnt="6" custScaleX="200721"/>
      <dgm:spPr/>
      <dgm:t>
        <a:bodyPr/>
        <a:lstStyle/>
        <a:p>
          <a:endParaRPr lang="ru-RU"/>
        </a:p>
      </dgm:t>
    </dgm:pt>
    <dgm:pt modelId="{2B32C6A0-855D-49B4-89A4-2485C20DE070}" type="pres">
      <dgm:prSet presAssocID="{25CED8A9-7D03-41C0-B2C0-69C44570851A}" presName="parTrans" presStyleCnt="0"/>
      <dgm:spPr/>
    </dgm:pt>
    <dgm:pt modelId="{862844A7-2E7D-4B5A-A7C8-85D6F17031D7}" type="pres">
      <dgm:prSet presAssocID="{FD563C6A-CB82-456E-B81B-C291AD99E073}" presName="node" presStyleLbl="alignAccFollowNode1" presStyleIdx="8" presStyleCnt="12" custScaleX="108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6645B-75EE-49FF-AA39-31C9F7C4F6C2}" type="pres">
      <dgm:prSet presAssocID="{5D982C6A-3C5C-4CF1-8D3F-1E53183418FD}" presName="sibTrans" presStyleCnt="0"/>
      <dgm:spPr/>
    </dgm:pt>
    <dgm:pt modelId="{384B9AB5-411D-4415-A227-BFFC36A651CC}" type="pres">
      <dgm:prSet presAssocID="{B0DE6648-F1C7-4588-AF2D-1367AFB72637}" presName="node" presStyleLbl="alignAccFollowNode1" presStyleIdx="9" presStyleCnt="12" custScaleX="127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006B9-D851-4E94-B8CD-E84342694E96}" type="pres">
      <dgm:prSet presAssocID="{06289A9F-F8D0-4264-AA1B-4C67722DB8CC}" presName="vSp" presStyleCnt="0"/>
      <dgm:spPr/>
    </dgm:pt>
    <dgm:pt modelId="{8B7B8DEB-E68D-4D55-A859-03873A1E6F7D}" type="pres">
      <dgm:prSet presAssocID="{31C0F18C-872F-440B-A4B6-73F9C30880C8}" presName="horFlow" presStyleCnt="0"/>
      <dgm:spPr/>
    </dgm:pt>
    <dgm:pt modelId="{7BCBCE3B-701D-448F-B93B-C314CB4F9391}" type="pres">
      <dgm:prSet presAssocID="{31C0F18C-872F-440B-A4B6-73F9C30880C8}" presName="bigChev" presStyleLbl="node1" presStyleIdx="5" presStyleCnt="6" custScaleX="202906" custLinFactNeighborX="27686" custLinFactNeighborY="-3266"/>
      <dgm:spPr/>
      <dgm:t>
        <a:bodyPr/>
        <a:lstStyle/>
        <a:p>
          <a:endParaRPr lang="ru-RU"/>
        </a:p>
      </dgm:t>
    </dgm:pt>
    <dgm:pt modelId="{26274186-852E-4490-894D-7B43A4919C13}" type="pres">
      <dgm:prSet presAssocID="{AC30A7C9-8CFA-41B3-9055-5EE1E6044A3D}" presName="parTrans" presStyleCnt="0"/>
      <dgm:spPr/>
    </dgm:pt>
    <dgm:pt modelId="{BB270F00-184E-4CEF-B439-77645D55D010}" type="pres">
      <dgm:prSet presAssocID="{10A13663-9BE6-4322-8246-7D8067304D59}" presName="node" presStyleLbl="alignAccFollowNode1" presStyleIdx="10" presStyleCnt="12" custScaleX="13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731AC-A51A-4F2D-9147-A0789DA2A654}" type="pres">
      <dgm:prSet presAssocID="{5888DF44-BF31-484F-8183-B25D931A6929}" presName="sibTrans" presStyleCnt="0"/>
      <dgm:spPr/>
    </dgm:pt>
    <dgm:pt modelId="{61C60F90-D05B-45DB-949E-2F2863124434}" type="pres">
      <dgm:prSet presAssocID="{D8311A6E-3AE9-42DB-82CD-479427F3C12B}" presName="node" presStyleLbl="alignAccFollowNode1" presStyleIdx="11" presStyleCnt="12" custScaleX="97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7F3FCB-3F98-4EC0-ABE4-F4744149A6C7}" srcId="{06289A9F-F8D0-4264-AA1B-4C67722DB8CC}" destId="{B0DE6648-F1C7-4588-AF2D-1367AFB72637}" srcOrd="1" destOrd="0" parTransId="{D34CBF77-48CC-446F-B51C-FAA8816DFFEA}" sibTransId="{222A3E5D-5770-42FE-941D-83E4904D74EE}"/>
    <dgm:cxn modelId="{4599ACF1-1776-4443-BC23-81FC924282B9}" srcId="{7A117426-36E1-49F4-9D9A-D0B2D6CCEA0F}" destId="{3408A880-F830-47A4-B8FC-9C53B1E2D59F}" srcOrd="1" destOrd="0" parTransId="{49868AAC-2D49-4BE5-9D53-D5F52BF19489}" sibTransId="{C3B61182-F863-46EC-BD28-460A29920CB3}"/>
    <dgm:cxn modelId="{9621776F-479E-4B37-8DD5-8C228E40758B}" type="presOf" srcId="{9E11B201-C548-49B3-8A5C-59483E57C562}" destId="{3AD175E4-1B28-4CA4-98DD-6B199FC40F90}" srcOrd="0" destOrd="0" presId="urn:microsoft.com/office/officeart/2005/8/layout/lProcess3"/>
    <dgm:cxn modelId="{62125D13-69C8-4D23-B214-C2453484A748}" srcId="{7A117426-36E1-49F4-9D9A-D0B2D6CCEA0F}" destId="{31C0F18C-872F-440B-A4B6-73F9C30880C8}" srcOrd="5" destOrd="0" parTransId="{59CC013D-CDB7-4FC1-A116-9742FA11AF23}" sibTransId="{5B2B6CE2-588F-49E7-AEA0-CF56BA16A9BC}"/>
    <dgm:cxn modelId="{6F2A164D-D3DD-4403-B781-49ED8CF212A9}" type="presOf" srcId="{10A13663-9BE6-4322-8246-7D8067304D59}" destId="{BB270F00-184E-4CEF-B439-77645D55D010}" srcOrd="0" destOrd="0" presId="urn:microsoft.com/office/officeart/2005/8/layout/lProcess3"/>
    <dgm:cxn modelId="{11A6C161-EA4E-47F3-88ED-2A73A93C0E27}" srcId="{8940C89D-E8F6-4CA3-A5D2-2B5C8D290CE9}" destId="{33B2865E-D97F-4778-8490-496DE07A9CF6}" srcOrd="0" destOrd="0" parTransId="{F1C6FB25-B7ED-40B5-9221-BEE17122F218}" sibTransId="{DFDBF2D7-E0B0-4279-83A0-42378A486A65}"/>
    <dgm:cxn modelId="{2FEA1D4D-833F-4E25-A727-B295BC07539D}" type="presOf" srcId="{06289A9F-F8D0-4264-AA1B-4C67722DB8CC}" destId="{0971734A-5B2B-4E3F-97C5-F5D56E472497}" srcOrd="0" destOrd="0" presId="urn:microsoft.com/office/officeart/2005/8/layout/lProcess3"/>
    <dgm:cxn modelId="{A93E347A-ED85-446D-8408-37EF1213B2F0}" type="presOf" srcId="{ED1FFA41-5787-4844-BA91-794BDEB2A5A3}" destId="{5C642EA5-3250-40B7-9867-68AED9A24B79}" srcOrd="0" destOrd="0" presId="urn:microsoft.com/office/officeart/2005/8/layout/lProcess3"/>
    <dgm:cxn modelId="{5293F2FF-DC91-4160-B81C-1A31BDE04548}" srcId="{7A117426-36E1-49F4-9D9A-D0B2D6CCEA0F}" destId="{0F2209FE-93A0-418F-A378-51EE2DEF7E6C}" srcOrd="3" destOrd="0" parTransId="{22BA18BA-8D43-4765-8DB9-B3F73AF8C378}" sibTransId="{7D7FF67D-D984-4581-906C-5E8BEAD12AE1}"/>
    <dgm:cxn modelId="{83ACC510-AD0F-4B6C-B16D-BF24825D6A82}" srcId="{7A117426-36E1-49F4-9D9A-D0B2D6CCEA0F}" destId="{06289A9F-F8D0-4264-AA1B-4C67722DB8CC}" srcOrd="4" destOrd="0" parTransId="{614F306A-5A0C-4B15-9CEC-C34935815F27}" sibTransId="{6CBF0F86-2662-4511-895D-C08F0ACB1726}"/>
    <dgm:cxn modelId="{410816C1-3B0B-4366-9789-0D0708077AC5}" srcId="{06289A9F-F8D0-4264-AA1B-4C67722DB8CC}" destId="{FD563C6A-CB82-456E-B81B-C291AD99E073}" srcOrd="0" destOrd="0" parTransId="{25CED8A9-7D03-41C0-B2C0-69C44570851A}" sibTransId="{5D982C6A-3C5C-4CF1-8D3F-1E53183418FD}"/>
    <dgm:cxn modelId="{A0725A26-10D6-4DE1-A82C-2EB2AA762159}" srcId="{0F2209FE-93A0-418F-A378-51EE2DEF7E6C}" destId="{121C8692-9A47-494B-AD0E-11982ECC6435}" srcOrd="0" destOrd="0" parTransId="{43C1162D-99C6-4BD8-A725-2EA90EDCE0E4}" sibTransId="{40020875-0336-4881-A686-4E30411895F9}"/>
    <dgm:cxn modelId="{6F6A7959-814E-402A-A9F3-1302F66F7808}" type="presOf" srcId="{0F2209FE-93A0-418F-A378-51EE2DEF7E6C}" destId="{93E33F42-984C-4EEF-9E69-0918A75D1B85}" srcOrd="0" destOrd="0" presId="urn:microsoft.com/office/officeart/2005/8/layout/lProcess3"/>
    <dgm:cxn modelId="{E8DD09FA-7269-492F-91FC-3375CD75E530}" type="presOf" srcId="{C07BA7D4-6359-406E-BAAE-79A84E57D581}" destId="{EAF6D1CF-33F1-4900-B039-D0062DEC3136}" srcOrd="0" destOrd="0" presId="urn:microsoft.com/office/officeart/2005/8/layout/lProcess3"/>
    <dgm:cxn modelId="{1D6A97D6-705F-4C0C-B614-91302F2781B1}" srcId="{3408A880-F830-47A4-B8FC-9C53B1E2D59F}" destId="{8B190A09-435D-4699-90CB-C0E517A6C7B9}" srcOrd="0" destOrd="0" parTransId="{8BEFE018-CA85-4DB8-8DBE-869BE202498A}" sibTransId="{22972DA4-6E38-4B4C-9986-1DF5BE997F66}"/>
    <dgm:cxn modelId="{CEAD14E3-2689-4E9D-883A-228D841EB8F7}" type="presOf" srcId="{FD563C6A-CB82-456E-B81B-C291AD99E073}" destId="{862844A7-2E7D-4B5A-A7C8-85D6F17031D7}" srcOrd="0" destOrd="0" presId="urn:microsoft.com/office/officeart/2005/8/layout/lProcess3"/>
    <dgm:cxn modelId="{021AA388-554C-426E-B29C-F624ED364B84}" type="presOf" srcId="{33B2865E-D97F-4778-8490-496DE07A9CF6}" destId="{E8627DC2-3E20-4EE2-9518-31FCA64D3FB8}" srcOrd="0" destOrd="0" presId="urn:microsoft.com/office/officeart/2005/8/layout/lProcess3"/>
    <dgm:cxn modelId="{6D56DA9D-1D1B-4EDC-BB38-4C1878004037}" type="presOf" srcId="{8B190A09-435D-4699-90CB-C0E517A6C7B9}" destId="{6CBB0826-AC04-49D5-9C70-A74F67AC7736}" srcOrd="0" destOrd="0" presId="urn:microsoft.com/office/officeart/2005/8/layout/lProcess3"/>
    <dgm:cxn modelId="{C2900918-3759-4E3E-9759-D1998AB29B0C}" type="presOf" srcId="{8277191F-A89C-4E29-8C60-05B0E3149590}" destId="{BBE016AF-6DA7-4E1B-9237-1DC21D445FB5}" srcOrd="0" destOrd="0" presId="urn:microsoft.com/office/officeart/2005/8/layout/lProcess3"/>
    <dgm:cxn modelId="{80CB3C51-D84D-4CF6-B4DC-91B36D04AD9C}" type="presOf" srcId="{3408A880-F830-47A4-B8FC-9C53B1E2D59F}" destId="{E5810DA9-A2FB-4D27-A09A-A637B44AA0F5}" srcOrd="0" destOrd="0" presId="urn:microsoft.com/office/officeart/2005/8/layout/lProcess3"/>
    <dgm:cxn modelId="{87A9B798-94A1-43AF-BDA0-9A3AAFBEAE2E}" type="presOf" srcId="{439351A5-9604-41A3-A482-0BE8D4DD5FC3}" destId="{88536A76-091B-46BF-BA99-C12C2B4E5554}" srcOrd="0" destOrd="0" presId="urn:microsoft.com/office/officeart/2005/8/layout/lProcess3"/>
    <dgm:cxn modelId="{D1D70F84-C02C-4853-A370-79CC4FB5EDF5}" srcId="{3408A880-F830-47A4-B8FC-9C53B1E2D59F}" destId="{C07BA7D4-6359-406E-BAAE-79A84E57D581}" srcOrd="1" destOrd="0" parTransId="{0C98C741-1C95-4E0D-B41E-351E5EBF308C}" sibTransId="{B13A16FF-4209-4410-AD55-02DD6E7D8D63}"/>
    <dgm:cxn modelId="{302C4561-956F-471D-8483-F07E87F7FE5D}" type="presOf" srcId="{B0DE6648-F1C7-4588-AF2D-1367AFB72637}" destId="{384B9AB5-411D-4415-A227-BFFC36A651CC}" srcOrd="0" destOrd="0" presId="urn:microsoft.com/office/officeart/2005/8/layout/lProcess3"/>
    <dgm:cxn modelId="{D524E83D-2A38-47E0-87AE-3ECB15623D2B}" type="presOf" srcId="{2190DF56-6027-4778-A857-CC9C393BB66D}" destId="{96EB1731-8238-41BB-88FE-224356666DCB}" srcOrd="0" destOrd="0" presId="urn:microsoft.com/office/officeart/2005/8/layout/lProcess3"/>
    <dgm:cxn modelId="{3806881D-F0F5-4522-A5A3-2B0E1ABD419E}" srcId="{31C0F18C-872F-440B-A4B6-73F9C30880C8}" destId="{10A13663-9BE6-4322-8246-7D8067304D59}" srcOrd="0" destOrd="0" parTransId="{AC30A7C9-8CFA-41B3-9055-5EE1E6044A3D}" sibTransId="{5888DF44-BF31-484F-8183-B25D931A6929}"/>
    <dgm:cxn modelId="{CD123885-301A-4BBC-ADF1-47EA8177907C}" srcId="{8940C89D-E8F6-4CA3-A5D2-2B5C8D290CE9}" destId="{ED1FFA41-5787-4844-BA91-794BDEB2A5A3}" srcOrd="1" destOrd="0" parTransId="{AE4395CC-D3AA-4810-ACF9-BCBAD3E77812}" sibTransId="{6AAB803F-0504-4587-85DD-6FF2458F7FFA}"/>
    <dgm:cxn modelId="{05A8B9D4-5CE6-4E45-84E4-D496C0AA7DDB}" srcId="{9E11B201-C548-49B3-8A5C-59483E57C562}" destId="{8277191F-A89C-4E29-8C60-05B0E3149590}" srcOrd="1" destOrd="0" parTransId="{65E754D5-6493-4270-8329-DAEE8EF81216}" sibTransId="{80E145CD-25C5-4127-853A-AFFD5DD82BD7}"/>
    <dgm:cxn modelId="{9DB55D18-1501-453A-B43C-8BC0903ABE50}" type="presOf" srcId="{31C0F18C-872F-440B-A4B6-73F9C30880C8}" destId="{7BCBCE3B-701D-448F-B93B-C314CB4F9391}" srcOrd="0" destOrd="0" presId="urn:microsoft.com/office/officeart/2005/8/layout/lProcess3"/>
    <dgm:cxn modelId="{B69A84A7-F5CE-4D1D-B53F-C5F8F5010B9B}" srcId="{7A117426-36E1-49F4-9D9A-D0B2D6CCEA0F}" destId="{9E11B201-C548-49B3-8A5C-59483E57C562}" srcOrd="2" destOrd="0" parTransId="{213B6D6A-72B9-4BE8-881A-5D5CFD1CAF2C}" sibTransId="{A2B28012-4EBC-4F98-8076-2865202FDE2F}"/>
    <dgm:cxn modelId="{4C553BD1-AF51-4144-A902-2B4FF9F19E9A}" srcId="{7A117426-36E1-49F4-9D9A-D0B2D6CCEA0F}" destId="{8940C89D-E8F6-4CA3-A5D2-2B5C8D290CE9}" srcOrd="0" destOrd="0" parTransId="{7EA8EA12-D51A-4811-B4AE-B506D0CEAFCE}" sibTransId="{A6087821-BDEA-48C4-8BA9-942E8A759033}"/>
    <dgm:cxn modelId="{0FB795BB-679B-49A7-89DE-4FD7C9B30C22}" type="presOf" srcId="{D8311A6E-3AE9-42DB-82CD-479427F3C12B}" destId="{61C60F90-D05B-45DB-949E-2F2863124434}" srcOrd="0" destOrd="0" presId="urn:microsoft.com/office/officeart/2005/8/layout/lProcess3"/>
    <dgm:cxn modelId="{F2CE553E-B8D6-481A-BD59-3EE266BD63D3}" srcId="{31C0F18C-872F-440B-A4B6-73F9C30880C8}" destId="{D8311A6E-3AE9-42DB-82CD-479427F3C12B}" srcOrd="1" destOrd="0" parTransId="{91AEBC15-D9D0-440D-B53E-B9716FCE9579}" sibTransId="{EB0DA8DA-CD29-4AB9-86E0-92515246FF0C}"/>
    <dgm:cxn modelId="{BCE81A63-99D9-4B8D-A0F9-F2432D4BDCA6}" srcId="{9E11B201-C548-49B3-8A5C-59483E57C562}" destId="{2190DF56-6027-4778-A857-CC9C393BB66D}" srcOrd="0" destOrd="0" parTransId="{AA017DEA-CF4F-4AC9-806C-EC68E9D10C3E}" sibTransId="{BEB1B2A4-A760-4AA4-BA43-71DBD294D521}"/>
    <dgm:cxn modelId="{C309888B-2290-4D05-AC15-B5BAA34FCDAC}" type="presOf" srcId="{8940C89D-E8F6-4CA3-A5D2-2B5C8D290CE9}" destId="{C201F05E-0F6C-4684-94AB-F8D69238C741}" srcOrd="0" destOrd="0" presId="urn:microsoft.com/office/officeart/2005/8/layout/lProcess3"/>
    <dgm:cxn modelId="{22A233FD-6ADB-43A5-A395-D7B229333A8C}" type="presOf" srcId="{7A117426-36E1-49F4-9D9A-D0B2D6CCEA0F}" destId="{967AA67E-0ADD-47E4-B2E6-C2D39C30EE7C}" srcOrd="0" destOrd="0" presId="urn:microsoft.com/office/officeart/2005/8/layout/lProcess3"/>
    <dgm:cxn modelId="{B0081A1A-0E12-4B78-A00E-C5225AC88F9B}" type="presOf" srcId="{121C8692-9A47-494B-AD0E-11982ECC6435}" destId="{7800B117-4358-4094-828D-6EE5BAC42808}" srcOrd="0" destOrd="0" presId="urn:microsoft.com/office/officeart/2005/8/layout/lProcess3"/>
    <dgm:cxn modelId="{C72174BD-655F-4CD5-9706-E2B1F312EB1A}" srcId="{0F2209FE-93A0-418F-A378-51EE2DEF7E6C}" destId="{439351A5-9604-41A3-A482-0BE8D4DD5FC3}" srcOrd="1" destOrd="0" parTransId="{0CC10948-5AE8-435B-AA1A-3DDDA91B7934}" sibTransId="{9FAE32D4-9AE4-49CF-AAD6-7C3F47AFF8C3}"/>
    <dgm:cxn modelId="{2943B0E8-8088-4DE3-8505-6C6468F430D9}" type="presParOf" srcId="{967AA67E-0ADD-47E4-B2E6-C2D39C30EE7C}" destId="{13FA1E72-D851-4822-83D3-A26B98C8F71A}" srcOrd="0" destOrd="0" presId="urn:microsoft.com/office/officeart/2005/8/layout/lProcess3"/>
    <dgm:cxn modelId="{9190DEB9-E781-410B-A751-A9A857FC5CE7}" type="presParOf" srcId="{13FA1E72-D851-4822-83D3-A26B98C8F71A}" destId="{C201F05E-0F6C-4684-94AB-F8D69238C741}" srcOrd="0" destOrd="0" presId="urn:microsoft.com/office/officeart/2005/8/layout/lProcess3"/>
    <dgm:cxn modelId="{26BD9505-7867-4E53-B038-96B6A29429D8}" type="presParOf" srcId="{13FA1E72-D851-4822-83D3-A26B98C8F71A}" destId="{B31B0A20-5745-4061-BAF6-B2D20B03A840}" srcOrd="1" destOrd="0" presId="urn:microsoft.com/office/officeart/2005/8/layout/lProcess3"/>
    <dgm:cxn modelId="{1C4780F9-069A-461B-9D62-6C3AB8046065}" type="presParOf" srcId="{13FA1E72-D851-4822-83D3-A26B98C8F71A}" destId="{E8627DC2-3E20-4EE2-9518-31FCA64D3FB8}" srcOrd="2" destOrd="0" presId="urn:microsoft.com/office/officeart/2005/8/layout/lProcess3"/>
    <dgm:cxn modelId="{C5488F0E-F15E-42EA-B902-29976C9F29A6}" type="presParOf" srcId="{13FA1E72-D851-4822-83D3-A26B98C8F71A}" destId="{F6600BA5-02FF-4BEE-820A-51CEC57CA3ED}" srcOrd="3" destOrd="0" presId="urn:microsoft.com/office/officeart/2005/8/layout/lProcess3"/>
    <dgm:cxn modelId="{F73E1B0C-C2AC-4E82-A2B0-B0D9C15A7541}" type="presParOf" srcId="{13FA1E72-D851-4822-83D3-A26B98C8F71A}" destId="{5C642EA5-3250-40B7-9867-68AED9A24B79}" srcOrd="4" destOrd="0" presId="urn:microsoft.com/office/officeart/2005/8/layout/lProcess3"/>
    <dgm:cxn modelId="{DFAEABC4-1ACA-477C-8D16-7E18708C8B24}" type="presParOf" srcId="{967AA67E-0ADD-47E4-B2E6-C2D39C30EE7C}" destId="{D8030682-C3E7-45F0-A9E8-06C465D9B1D5}" srcOrd="1" destOrd="0" presId="urn:microsoft.com/office/officeart/2005/8/layout/lProcess3"/>
    <dgm:cxn modelId="{32EA7E27-09E9-4FAA-9D5C-4FD043D7389F}" type="presParOf" srcId="{967AA67E-0ADD-47E4-B2E6-C2D39C30EE7C}" destId="{E6404E7C-FA62-4E38-B2A9-B410E6A36D57}" srcOrd="2" destOrd="0" presId="urn:microsoft.com/office/officeart/2005/8/layout/lProcess3"/>
    <dgm:cxn modelId="{EDAC22FA-E815-4BF5-B223-1801BBEAF67D}" type="presParOf" srcId="{E6404E7C-FA62-4E38-B2A9-B410E6A36D57}" destId="{E5810DA9-A2FB-4D27-A09A-A637B44AA0F5}" srcOrd="0" destOrd="0" presId="urn:microsoft.com/office/officeart/2005/8/layout/lProcess3"/>
    <dgm:cxn modelId="{F9C7315E-E348-4FF6-A022-916C755AB46A}" type="presParOf" srcId="{E6404E7C-FA62-4E38-B2A9-B410E6A36D57}" destId="{C6DD3B5C-2DA4-4E0D-A527-8A240DAD1B16}" srcOrd="1" destOrd="0" presId="urn:microsoft.com/office/officeart/2005/8/layout/lProcess3"/>
    <dgm:cxn modelId="{5CE7731D-B2B2-4085-95AC-F343AFBC1EA6}" type="presParOf" srcId="{E6404E7C-FA62-4E38-B2A9-B410E6A36D57}" destId="{6CBB0826-AC04-49D5-9C70-A74F67AC7736}" srcOrd="2" destOrd="0" presId="urn:microsoft.com/office/officeart/2005/8/layout/lProcess3"/>
    <dgm:cxn modelId="{8C7FA7E3-968C-44E0-8CFA-E88183371EB5}" type="presParOf" srcId="{E6404E7C-FA62-4E38-B2A9-B410E6A36D57}" destId="{F45B7174-D0C7-42C9-B8DE-C01B683F7CF4}" srcOrd="3" destOrd="0" presId="urn:microsoft.com/office/officeart/2005/8/layout/lProcess3"/>
    <dgm:cxn modelId="{14C5E129-2E94-4E86-826C-11E404F06389}" type="presParOf" srcId="{E6404E7C-FA62-4E38-B2A9-B410E6A36D57}" destId="{EAF6D1CF-33F1-4900-B039-D0062DEC3136}" srcOrd="4" destOrd="0" presId="urn:microsoft.com/office/officeart/2005/8/layout/lProcess3"/>
    <dgm:cxn modelId="{9F7AEE8D-5DEB-4394-B9A7-4D14D07A324B}" type="presParOf" srcId="{967AA67E-0ADD-47E4-B2E6-C2D39C30EE7C}" destId="{D8F78820-6FDD-45BF-BF7E-E237DEAFE7D4}" srcOrd="3" destOrd="0" presId="urn:microsoft.com/office/officeart/2005/8/layout/lProcess3"/>
    <dgm:cxn modelId="{BAF2C28E-262D-4D0E-B216-BD34C3675A06}" type="presParOf" srcId="{967AA67E-0ADD-47E4-B2E6-C2D39C30EE7C}" destId="{49680698-F65D-4A80-B532-8499FA1E4C44}" srcOrd="4" destOrd="0" presId="urn:microsoft.com/office/officeart/2005/8/layout/lProcess3"/>
    <dgm:cxn modelId="{D12EE6DA-1288-4E53-B024-641A59CA49D9}" type="presParOf" srcId="{49680698-F65D-4A80-B532-8499FA1E4C44}" destId="{3AD175E4-1B28-4CA4-98DD-6B199FC40F90}" srcOrd="0" destOrd="0" presId="urn:microsoft.com/office/officeart/2005/8/layout/lProcess3"/>
    <dgm:cxn modelId="{9377679D-5B74-4A68-9831-307217616145}" type="presParOf" srcId="{49680698-F65D-4A80-B532-8499FA1E4C44}" destId="{2218655E-7FD9-4713-8C56-C578383E3941}" srcOrd="1" destOrd="0" presId="urn:microsoft.com/office/officeart/2005/8/layout/lProcess3"/>
    <dgm:cxn modelId="{1F38603A-2A6B-43C4-BE97-20040A9618B9}" type="presParOf" srcId="{49680698-F65D-4A80-B532-8499FA1E4C44}" destId="{96EB1731-8238-41BB-88FE-224356666DCB}" srcOrd="2" destOrd="0" presId="urn:microsoft.com/office/officeart/2005/8/layout/lProcess3"/>
    <dgm:cxn modelId="{752FB330-21C7-40D9-B255-6672BC440D61}" type="presParOf" srcId="{49680698-F65D-4A80-B532-8499FA1E4C44}" destId="{9A8E9A5A-BA84-43CA-AE72-8085C6BA0E5F}" srcOrd="3" destOrd="0" presId="urn:microsoft.com/office/officeart/2005/8/layout/lProcess3"/>
    <dgm:cxn modelId="{29CC3094-15F3-4227-884D-2FF7632CD957}" type="presParOf" srcId="{49680698-F65D-4A80-B532-8499FA1E4C44}" destId="{BBE016AF-6DA7-4E1B-9237-1DC21D445FB5}" srcOrd="4" destOrd="0" presId="urn:microsoft.com/office/officeart/2005/8/layout/lProcess3"/>
    <dgm:cxn modelId="{CD298877-5AE9-426A-823C-31A3EF045ACF}" type="presParOf" srcId="{967AA67E-0ADD-47E4-B2E6-C2D39C30EE7C}" destId="{7E707CE3-7819-4F5D-9208-6C95A3FA018B}" srcOrd="5" destOrd="0" presId="urn:microsoft.com/office/officeart/2005/8/layout/lProcess3"/>
    <dgm:cxn modelId="{A8E0A35C-7CAB-449F-8DF2-C76AF305380F}" type="presParOf" srcId="{967AA67E-0ADD-47E4-B2E6-C2D39C30EE7C}" destId="{324A669A-9E3B-4EF0-8BE9-DD60552F6ABB}" srcOrd="6" destOrd="0" presId="urn:microsoft.com/office/officeart/2005/8/layout/lProcess3"/>
    <dgm:cxn modelId="{332F5CED-5490-484B-9006-FB62739234DF}" type="presParOf" srcId="{324A669A-9E3B-4EF0-8BE9-DD60552F6ABB}" destId="{93E33F42-984C-4EEF-9E69-0918A75D1B85}" srcOrd="0" destOrd="0" presId="urn:microsoft.com/office/officeart/2005/8/layout/lProcess3"/>
    <dgm:cxn modelId="{1CDCBCA2-1661-418A-A23D-C8772D495920}" type="presParOf" srcId="{324A669A-9E3B-4EF0-8BE9-DD60552F6ABB}" destId="{1ED8B04B-5D49-4029-B2AB-D7438C34B282}" srcOrd="1" destOrd="0" presId="urn:microsoft.com/office/officeart/2005/8/layout/lProcess3"/>
    <dgm:cxn modelId="{DC175390-D44A-451B-8600-39D063E1FDD3}" type="presParOf" srcId="{324A669A-9E3B-4EF0-8BE9-DD60552F6ABB}" destId="{7800B117-4358-4094-828D-6EE5BAC42808}" srcOrd="2" destOrd="0" presId="urn:microsoft.com/office/officeart/2005/8/layout/lProcess3"/>
    <dgm:cxn modelId="{F96745C1-1EDF-47FC-B6A1-A4F42054F9A0}" type="presParOf" srcId="{324A669A-9E3B-4EF0-8BE9-DD60552F6ABB}" destId="{5A8E8410-95EB-4460-AB07-D3EB39A39279}" srcOrd="3" destOrd="0" presId="urn:microsoft.com/office/officeart/2005/8/layout/lProcess3"/>
    <dgm:cxn modelId="{A2A84917-946D-47F4-BDC2-19A3DFC81494}" type="presParOf" srcId="{324A669A-9E3B-4EF0-8BE9-DD60552F6ABB}" destId="{88536A76-091B-46BF-BA99-C12C2B4E5554}" srcOrd="4" destOrd="0" presId="urn:microsoft.com/office/officeart/2005/8/layout/lProcess3"/>
    <dgm:cxn modelId="{CEABA852-8A07-473B-91C3-2A9C82617F60}" type="presParOf" srcId="{967AA67E-0ADD-47E4-B2E6-C2D39C30EE7C}" destId="{8F1BC52D-C8FA-407E-80FE-4606393DF005}" srcOrd="7" destOrd="0" presId="urn:microsoft.com/office/officeart/2005/8/layout/lProcess3"/>
    <dgm:cxn modelId="{6F8DAC6B-7A94-4EFB-A390-AB89929DB2CE}" type="presParOf" srcId="{967AA67E-0ADD-47E4-B2E6-C2D39C30EE7C}" destId="{7F94794C-AF1D-413D-89D2-A05F2C72B4D5}" srcOrd="8" destOrd="0" presId="urn:microsoft.com/office/officeart/2005/8/layout/lProcess3"/>
    <dgm:cxn modelId="{1E9961DD-CAD0-422B-BEF1-1443C3564ADB}" type="presParOf" srcId="{7F94794C-AF1D-413D-89D2-A05F2C72B4D5}" destId="{0971734A-5B2B-4E3F-97C5-F5D56E472497}" srcOrd="0" destOrd="0" presId="urn:microsoft.com/office/officeart/2005/8/layout/lProcess3"/>
    <dgm:cxn modelId="{5AEAB12F-5C71-4899-8AED-FD1FC08BB4A5}" type="presParOf" srcId="{7F94794C-AF1D-413D-89D2-A05F2C72B4D5}" destId="{2B32C6A0-855D-49B4-89A4-2485C20DE070}" srcOrd="1" destOrd="0" presId="urn:microsoft.com/office/officeart/2005/8/layout/lProcess3"/>
    <dgm:cxn modelId="{E87E5BBE-97AB-4E1E-8DD5-ABCB5FC97FC4}" type="presParOf" srcId="{7F94794C-AF1D-413D-89D2-A05F2C72B4D5}" destId="{862844A7-2E7D-4B5A-A7C8-85D6F17031D7}" srcOrd="2" destOrd="0" presId="urn:microsoft.com/office/officeart/2005/8/layout/lProcess3"/>
    <dgm:cxn modelId="{4EB21265-7348-4F91-BC67-FF90E066A1B3}" type="presParOf" srcId="{7F94794C-AF1D-413D-89D2-A05F2C72B4D5}" destId="{7766645B-75EE-49FF-AA39-31C9F7C4F6C2}" srcOrd="3" destOrd="0" presId="urn:microsoft.com/office/officeart/2005/8/layout/lProcess3"/>
    <dgm:cxn modelId="{E35F3EDC-584F-41B8-92A0-6C7C43F5048A}" type="presParOf" srcId="{7F94794C-AF1D-413D-89D2-A05F2C72B4D5}" destId="{384B9AB5-411D-4415-A227-BFFC36A651CC}" srcOrd="4" destOrd="0" presId="urn:microsoft.com/office/officeart/2005/8/layout/lProcess3"/>
    <dgm:cxn modelId="{B941E084-FD55-4520-82B9-A2E5EE8A0ED9}" type="presParOf" srcId="{967AA67E-0ADD-47E4-B2E6-C2D39C30EE7C}" destId="{AFA006B9-D851-4E94-B8CD-E84342694E96}" srcOrd="9" destOrd="0" presId="urn:microsoft.com/office/officeart/2005/8/layout/lProcess3"/>
    <dgm:cxn modelId="{A9080A5D-78C9-48B3-B1A5-73BCA6AA50A6}" type="presParOf" srcId="{967AA67E-0ADD-47E4-B2E6-C2D39C30EE7C}" destId="{8B7B8DEB-E68D-4D55-A859-03873A1E6F7D}" srcOrd="10" destOrd="0" presId="urn:microsoft.com/office/officeart/2005/8/layout/lProcess3"/>
    <dgm:cxn modelId="{CD5711D5-EAC5-4C1E-BD47-25BB1D90D102}" type="presParOf" srcId="{8B7B8DEB-E68D-4D55-A859-03873A1E6F7D}" destId="{7BCBCE3B-701D-448F-B93B-C314CB4F9391}" srcOrd="0" destOrd="0" presId="urn:microsoft.com/office/officeart/2005/8/layout/lProcess3"/>
    <dgm:cxn modelId="{F108CA13-DF35-41FD-B1CD-D9F017EF66FC}" type="presParOf" srcId="{8B7B8DEB-E68D-4D55-A859-03873A1E6F7D}" destId="{26274186-852E-4490-894D-7B43A4919C13}" srcOrd="1" destOrd="0" presId="urn:microsoft.com/office/officeart/2005/8/layout/lProcess3"/>
    <dgm:cxn modelId="{A3FB6FCB-BBDB-4D34-8DDE-281F53314BCF}" type="presParOf" srcId="{8B7B8DEB-E68D-4D55-A859-03873A1E6F7D}" destId="{BB270F00-184E-4CEF-B439-77645D55D010}" srcOrd="2" destOrd="0" presId="urn:microsoft.com/office/officeart/2005/8/layout/lProcess3"/>
    <dgm:cxn modelId="{5F0F26B2-B56F-4753-B8A4-027267F88D27}" type="presParOf" srcId="{8B7B8DEB-E68D-4D55-A859-03873A1E6F7D}" destId="{A23731AC-A51A-4F2D-9147-A0789DA2A654}" srcOrd="3" destOrd="0" presId="urn:microsoft.com/office/officeart/2005/8/layout/lProcess3"/>
    <dgm:cxn modelId="{5BB5B579-892A-45DD-ADEB-7717C1D5E7EE}" type="presParOf" srcId="{8B7B8DEB-E68D-4D55-A859-03873A1E6F7D}" destId="{61C60F90-D05B-45DB-949E-2F286312443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D7537-A4E5-4744-803C-59AD4FB6ECA9}">
      <dsp:nvSpPr>
        <dsp:cNvPr id="0" name=""/>
        <dsp:cNvSpPr/>
      </dsp:nvSpPr>
      <dsp:spPr>
        <a:xfrm>
          <a:off x="4230216" y="1512168"/>
          <a:ext cx="3426010" cy="302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74"/>
              </a:lnTo>
              <a:lnTo>
                <a:pt x="3426010" y="151274"/>
              </a:lnTo>
              <a:lnTo>
                <a:pt x="3426010" y="3025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608E3-01A0-4EAC-BD4A-97ED51519DE0}">
      <dsp:nvSpPr>
        <dsp:cNvPr id="0" name=""/>
        <dsp:cNvSpPr/>
      </dsp:nvSpPr>
      <dsp:spPr>
        <a:xfrm>
          <a:off x="4230216" y="1512168"/>
          <a:ext cx="1534890" cy="302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74"/>
              </a:lnTo>
              <a:lnTo>
                <a:pt x="1534890" y="151274"/>
              </a:lnTo>
              <a:lnTo>
                <a:pt x="1534890" y="3025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BDAE3-0679-4C2C-9816-1BA7BF5E6E58}">
      <dsp:nvSpPr>
        <dsp:cNvPr id="0" name=""/>
        <dsp:cNvSpPr/>
      </dsp:nvSpPr>
      <dsp:spPr>
        <a:xfrm>
          <a:off x="3975361" y="1512168"/>
          <a:ext cx="254854" cy="302549"/>
        </a:xfrm>
        <a:custGeom>
          <a:avLst/>
          <a:gdLst/>
          <a:ahLst/>
          <a:cxnLst/>
          <a:rect l="0" t="0" r="0" b="0"/>
          <a:pathLst>
            <a:path>
              <a:moveTo>
                <a:pt x="254854" y="0"/>
              </a:moveTo>
              <a:lnTo>
                <a:pt x="254854" y="151274"/>
              </a:lnTo>
              <a:lnTo>
                <a:pt x="0" y="151274"/>
              </a:lnTo>
              <a:lnTo>
                <a:pt x="0" y="3025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30C42-510D-4844-B6BC-2C8F2128DBC1}">
      <dsp:nvSpPr>
        <dsp:cNvPr id="0" name=""/>
        <dsp:cNvSpPr/>
      </dsp:nvSpPr>
      <dsp:spPr>
        <a:xfrm>
          <a:off x="2284283" y="1512168"/>
          <a:ext cx="1945932" cy="302549"/>
        </a:xfrm>
        <a:custGeom>
          <a:avLst/>
          <a:gdLst/>
          <a:ahLst/>
          <a:cxnLst/>
          <a:rect l="0" t="0" r="0" b="0"/>
          <a:pathLst>
            <a:path>
              <a:moveTo>
                <a:pt x="1945932" y="0"/>
              </a:moveTo>
              <a:lnTo>
                <a:pt x="1945932" y="151274"/>
              </a:lnTo>
              <a:lnTo>
                <a:pt x="0" y="151274"/>
              </a:lnTo>
              <a:lnTo>
                <a:pt x="0" y="3025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A73FA-9F21-4FCC-8318-98A2740EC634}">
      <dsp:nvSpPr>
        <dsp:cNvPr id="0" name=""/>
        <dsp:cNvSpPr/>
      </dsp:nvSpPr>
      <dsp:spPr>
        <a:xfrm>
          <a:off x="648018" y="1512168"/>
          <a:ext cx="3582197" cy="302549"/>
        </a:xfrm>
        <a:custGeom>
          <a:avLst/>
          <a:gdLst/>
          <a:ahLst/>
          <a:cxnLst/>
          <a:rect l="0" t="0" r="0" b="0"/>
          <a:pathLst>
            <a:path>
              <a:moveTo>
                <a:pt x="3582197" y="0"/>
              </a:moveTo>
              <a:lnTo>
                <a:pt x="3582197" y="151274"/>
              </a:lnTo>
              <a:lnTo>
                <a:pt x="0" y="151274"/>
              </a:lnTo>
              <a:lnTo>
                <a:pt x="0" y="3025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FE7A1-A844-46AB-A743-6692B0464E25}">
      <dsp:nvSpPr>
        <dsp:cNvPr id="0" name=""/>
        <dsp:cNvSpPr/>
      </dsp:nvSpPr>
      <dsp:spPr>
        <a:xfrm>
          <a:off x="3059832" y="213310"/>
          <a:ext cx="2340766" cy="1298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Субъекты новой модели финансирования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059832" y="213310"/>
        <a:ext cx="2340766" cy="1298858"/>
      </dsp:txXfrm>
    </dsp:sp>
    <dsp:sp modelId="{4974DF5E-7DA0-401A-A1E4-F387F0841967}">
      <dsp:nvSpPr>
        <dsp:cNvPr id="0" name=""/>
        <dsp:cNvSpPr/>
      </dsp:nvSpPr>
      <dsp:spPr>
        <a:xfrm>
          <a:off x="5598" y="1814718"/>
          <a:ext cx="1284840" cy="13246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участник долевого строительства (дольщик)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598" y="1814718"/>
        <a:ext cx="1284840" cy="1324697"/>
      </dsp:txXfrm>
    </dsp:sp>
    <dsp:sp modelId="{B1489B06-CED4-4D3E-9AC9-3BD818F09D42}">
      <dsp:nvSpPr>
        <dsp:cNvPr id="0" name=""/>
        <dsp:cNvSpPr/>
      </dsp:nvSpPr>
      <dsp:spPr>
        <a:xfrm>
          <a:off x="1592987" y="1814718"/>
          <a:ext cx="1382592" cy="13432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застройщик и его основное общество (застройщик)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592987" y="1814718"/>
        <a:ext cx="1382592" cy="1343275"/>
      </dsp:txXfrm>
    </dsp:sp>
    <dsp:sp modelId="{489308B4-E923-49F7-AA3C-E1D7181068D7}">
      <dsp:nvSpPr>
        <dsp:cNvPr id="0" name=""/>
        <dsp:cNvSpPr/>
      </dsp:nvSpPr>
      <dsp:spPr>
        <a:xfrm>
          <a:off x="3278129" y="1814718"/>
          <a:ext cx="1394463" cy="12648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уполномоченный банк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278129" y="1814718"/>
        <a:ext cx="1394463" cy="1264886"/>
      </dsp:txXfrm>
    </dsp:sp>
    <dsp:sp modelId="{507AF56D-BA87-4FD7-A444-50164DEBEDE4}">
      <dsp:nvSpPr>
        <dsp:cNvPr id="0" name=""/>
        <dsp:cNvSpPr/>
      </dsp:nvSpPr>
      <dsp:spPr>
        <a:xfrm>
          <a:off x="4975142" y="1814718"/>
          <a:ext cx="1579926" cy="12865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кредитор (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займодатель) по ипотечному жилищному кредиту (займу)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975142" y="1814718"/>
        <a:ext cx="1579926" cy="1286561"/>
      </dsp:txXfrm>
    </dsp:sp>
    <dsp:sp modelId="{FE29326C-AF5A-454D-B182-6964621774C5}">
      <dsp:nvSpPr>
        <dsp:cNvPr id="0" name=""/>
        <dsp:cNvSpPr/>
      </dsp:nvSpPr>
      <dsp:spPr>
        <a:xfrm>
          <a:off x="6857618" y="1814718"/>
          <a:ext cx="1597215" cy="131514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единый институт развития в жилищной сфере(механизм гарантирования АИЖК)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7618" y="1814718"/>
        <a:ext cx="1597215" cy="1315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58C50-9E4E-4328-8E4C-782BEA5761A9}">
      <dsp:nvSpPr>
        <dsp:cNvPr id="0" name=""/>
        <dsp:cNvSpPr/>
      </dsp:nvSpPr>
      <dsp:spPr>
        <a:xfrm>
          <a:off x="409440" y="1468"/>
          <a:ext cx="992289" cy="4961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+</a:t>
          </a:r>
          <a:endParaRPr lang="ru-RU" sz="2800" kern="1200" dirty="0"/>
        </a:p>
      </dsp:txBody>
      <dsp:txXfrm>
        <a:off x="423972" y="16000"/>
        <a:ext cx="963225" cy="467080"/>
      </dsp:txXfrm>
    </dsp:sp>
    <dsp:sp modelId="{91996CDA-35B4-45F0-9ED2-CA3892C14BB2}">
      <dsp:nvSpPr>
        <dsp:cNvPr id="0" name=""/>
        <dsp:cNvSpPr/>
      </dsp:nvSpPr>
      <dsp:spPr>
        <a:xfrm>
          <a:off x="508669" y="497613"/>
          <a:ext cx="99228" cy="74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649"/>
              </a:lnTo>
              <a:lnTo>
                <a:pt x="99228" y="7416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8A8EF-9889-4B73-B4B9-2C92508A3059}">
      <dsp:nvSpPr>
        <dsp:cNvPr id="0" name=""/>
        <dsp:cNvSpPr/>
      </dsp:nvSpPr>
      <dsp:spPr>
        <a:xfrm>
          <a:off x="607898" y="621650"/>
          <a:ext cx="4242285" cy="123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Строительство дома ведется на деньги банка, при этом проектное финансирование не означает кредитование: ставки при проектном финансировании могут быть гораздо ниже, чем по текущим кредитам для строителей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644077" y="657829"/>
        <a:ext cx="4169927" cy="1162869"/>
      </dsp:txXfrm>
    </dsp:sp>
    <dsp:sp modelId="{22CB8EF7-0742-41D7-A016-459D924D2D74}">
      <dsp:nvSpPr>
        <dsp:cNvPr id="0" name=""/>
        <dsp:cNvSpPr/>
      </dsp:nvSpPr>
      <dsp:spPr>
        <a:xfrm>
          <a:off x="508669" y="497613"/>
          <a:ext cx="99228" cy="1896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290"/>
              </a:lnTo>
              <a:lnTo>
                <a:pt x="99228" y="18962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E9177-5FF4-4F4C-B35A-B71B8EB2795F}">
      <dsp:nvSpPr>
        <dsp:cNvPr id="0" name=""/>
        <dsp:cNvSpPr/>
      </dsp:nvSpPr>
      <dsp:spPr>
        <a:xfrm>
          <a:off x="607898" y="1980913"/>
          <a:ext cx="4185526" cy="825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Новая схема снимет для граждан риск потерять свои вложения в строящееся жилье, не получив в результате квартиру.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2090" y="2005105"/>
        <a:ext cx="4137142" cy="777598"/>
      </dsp:txXfrm>
    </dsp:sp>
    <dsp:sp modelId="{93857D36-1ED2-4958-A53C-E7C7B4BFA8A4}">
      <dsp:nvSpPr>
        <dsp:cNvPr id="0" name=""/>
        <dsp:cNvSpPr/>
      </dsp:nvSpPr>
      <dsp:spPr>
        <a:xfrm>
          <a:off x="508669" y="497613"/>
          <a:ext cx="99228" cy="3056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530"/>
              </a:lnTo>
              <a:lnTo>
                <a:pt x="99228" y="30565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C56E7-271D-4897-AF74-921FF9EC4C1B}">
      <dsp:nvSpPr>
        <dsp:cNvPr id="0" name=""/>
        <dsp:cNvSpPr/>
      </dsp:nvSpPr>
      <dsp:spPr>
        <a:xfrm>
          <a:off x="607898" y="2930932"/>
          <a:ext cx="4315103" cy="1246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Для застройщиков упростится механизм привлечения средств на строительство, так как вместо многочисленных физических лиц это будет один-два банка и ограниченное количество профессиональных инвесторов.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644405" y="2967439"/>
        <a:ext cx="4242089" cy="1173411"/>
      </dsp:txXfrm>
    </dsp:sp>
    <dsp:sp modelId="{673A3FC5-5E25-4DDB-93CC-3C47424C05C7}">
      <dsp:nvSpPr>
        <dsp:cNvPr id="0" name=""/>
        <dsp:cNvSpPr/>
      </dsp:nvSpPr>
      <dsp:spPr>
        <a:xfrm>
          <a:off x="508669" y="497613"/>
          <a:ext cx="99228" cy="432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967"/>
              </a:lnTo>
              <a:lnTo>
                <a:pt x="99228" y="43259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A9617-F7DC-4503-92FD-9B74F4050A36}">
      <dsp:nvSpPr>
        <dsp:cNvPr id="0" name=""/>
        <dsp:cNvSpPr/>
      </dsp:nvSpPr>
      <dsp:spPr>
        <a:xfrm>
          <a:off x="607898" y="4301393"/>
          <a:ext cx="4261877" cy="104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Снимаются риски несоответствия объемов привлекаемого финансирования стадиям строительства — финансирование будет осуществляться в пределах одобренного объема по мере необходимости.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8487" y="4331982"/>
        <a:ext cx="4200699" cy="983197"/>
      </dsp:txXfrm>
    </dsp:sp>
    <dsp:sp modelId="{098F51EF-4E98-4439-8583-8EDD7C936416}">
      <dsp:nvSpPr>
        <dsp:cNvPr id="0" name=""/>
        <dsp:cNvSpPr/>
      </dsp:nvSpPr>
      <dsp:spPr>
        <a:xfrm>
          <a:off x="391933" y="497613"/>
          <a:ext cx="91440" cy="5356679"/>
        </a:xfrm>
        <a:custGeom>
          <a:avLst/>
          <a:gdLst/>
          <a:ahLst/>
          <a:cxnLst/>
          <a:rect l="0" t="0" r="0" b="0"/>
          <a:pathLst>
            <a:path>
              <a:moveTo>
                <a:pt x="116736" y="0"/>
              </a:moveTo>
              <a:lnTo>
                <a:pt x="45720" y="53566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77530-79DE-484A-8D72-91BF3702AB73}">
      <dsp:nvSpPr>
        <dsp:cNvPr id="0" name=""/>
        <dsp:cNvSpPr/>
      </dsp:nvSpPr>
      <dsp:spPr>
        <a:xfrm>
          <a:off x="437653" y="5471274"/>
          <a:ext cx="4500701" cy="766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Снижаются риски для государства — минимизируется вероятность возникновения потребности в бюджетной поддержке отрасли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089" y="5493710"/>
        <a:ext cx="4455829" cy="721165"/>
      </dsp:txXfrm>
    </dsp:sp>
    <dsp:sp modelId="{8E07AC37-501D-42B8-B487-D7C1E6BF481F}">
      <dsp:nvSpPr>
        <dsp:cNvPr id="0" name=""/>
        <dsp:cNvSpPr/>
      </dsp:nvSpPr>
      <dsp:spPr>
        <a:xfrm>
          <a:off x="5158214" y="1468"/>
          <a:ext cx="992289" cy="4961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</a:t>
          </a:r>
          <a:endParaRPr lang="ru-RU" sz="2800" kern="1200" dirty="0"/>
        </a:p>
      </dsp:txBody>
      <dsp:txXfrm>
        <a:off x="5172746" y="16000"/>
        <a:ext cx="963225" cy="467080"/>
      </dsp:txXfrm>
    </dsp:sp>
    <dsp:sp modelId="{80FEEB0C-19C1-47CF-9EFA-AD0CA3C570EC}">
      <dsp:nvSpPr>
        <dsp:cNvPr id="0" name=""/>
        <dsp:cNvSpPr/>
      </dsp:nvSpPr>
      <dsp:spPr>
        <a:xfrm>
          <a:off x="5257443" y="497613"/>
          <a:ext cx="99228" cy="689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209"/>
              </a:lnTo>
              <a:lnTo>
                <a:pt x="99228" y="6892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EFB23-8ED3-4032-BE36-6C91AB767439}">
      <dsp:nvSpPr>
        <dsp:cNvPr id="0" name=""/>
        <dsp:cNvSpPr/>
      </dsp:nvSpPr>
      <dsp:spPr>
        <a:xfrm>
          <a:off x="5356672" y="621650"/>
          <a:ext cx="4098982" cy="1130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Банки могут кредитовать не более чем 60 – 80% затрат проектного финансирования в зависимости от степени риска по проекту. Остальные 20 – 40% застройщику предстоит найти самому.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9779" y="654757"/>
        <a:ext cx="4032768" cy="1064133"/>
      </dsp:txXfrm>
    </dsp:sp>
    <dsp:sp modelId="{D5BCD155-640D-4B30-AD17-5F953ADF0DDA}">
      <dsp:nvSpPr>
        <dsp:cNvPr id="0" name=""/>
        <dsp:cNvSpPr/>
      </dsp:nvSpPr>
      <dsp:spPr>
        <a:xfrm>
          <a:off x="5257443" y="497613"/>
          <a:ext cx="99228" cy="1923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665"/>
              </a:lnTo>
              <a:lnTo>
                <a:pt x="99228" y="192366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FF93E-954C-40E4-B70F-374D7034347A}">
      <dsp:nvSpPr>
        <dsp:cNvPr id="0" name=""/>
        <dsp:cNvSpPr/>
      </dsp:nvSpPr>
      <dsp:spPr>
        <a:xfrm>
          <a:off x="5356672" y="1876033"/>
          <a:ext cx="4098982" cy="1090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Количество застройщиков многоквартирных домов резко сократится, большинство застройщиков до 70 – 80% уйдут с  рынка.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8611" y="1907972"/>
        <a:ext cx="4035104" cy="1026613"/>
      </dsp:txXfrm>
    </dsp:sp>
    <dsp:sp modelId="{AFEECD01-62C2-4B84-A465-F1E19A28011D}">
      <dsp:nvSpPr>
        <dsp:cNvPr id="0" name=""/>
        <dsp:cNvSpPr/>
      </dsp:nvSpPr>
      <dsp:spPr>
        <a:xfrm>
          <a:off x="5257443" y="497613"/>
          <a:ext cx="99228" cy="3122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2582"/>
              </a:lnTo>
              <a:lnTo>
                <a:pt x="99228" y="31225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07D1C-BE70-42BE-881E-11080DC868A4}">
      <dsp:nvSpPr>
        <dsp:cNvPr id="0" name=""/>
        <dsp:cNvSpPr/>
      </dsp:nvSpPr>
      <dsp:spPr>
        <a:xfrm>
          <a:off x="5356672" y="3090561"/>
          <a:ext cx="4098982" cy="1059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Количество возводимого жилья (по крайней мере, в переходный период) резко уменьшится, рынок станет гораздо менее конкурентным.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7697" y="3121586"/>
        <a:ext cx="4036932" cy="997219"/>
      </dsp:txXfrm>
    </dsp:sp>
    <dsp:sp modelId="{4059650C-B350-40DE-8DE7-C3AFC6CF2D41}">
      <dsp:nvSpPr>
        <dsp:cNvPr id="0" name=""/>
        <dsp:cNvSpPr/>
      </dsp:nvSpPr>
      <dsp:spPr>
        <a:xfrm>
          <a:off x="5257443" y="497613"/>
          <a:ext cx="99228" cy="4179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9177"/>
              </a:lnTo>
              <a:lnTo>
                <a:pt x="99228" y="417917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170F4-8D84-439D-88EC-96D04981B378}">
      <dsp:nvSpPr>
        <dsp:cNvPr id="0" name=""/>
        <dsp:cNvSpPr/>
      </dsp:nvSpPr>
      <dsp:spPr>
        <a:xfrm>
          <a:off x="5356672" y="4273867"/>
          <a:ext cx="4098982" cy="80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Возможен рост  цен на жилье, основными причинами станет которого  отсутствие возможности приобрести возводимые объекты по более доступным ценам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0274" y="4297469"/>
        <a:ext cx="4051778" cy="758644"/>
      </dsp:txXfrm>
    </dsp:sp>
    <dsp:sp modelId="{BBAD6BC7-EF30-466E-B5AA-2DFCE6E5607A}">
      <dsp:nvSpPr>
        <dsp:cNvPr id="0" name=""/>
        <dsp:cNvSpPr/>
      </dsp:nvSpPr>
      <dsp:spPr>
        <a:xfrm>
          <a:off x="5257443" y="497613"/>
          <a:ext cx="99228" cy="521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4540"/>
              </a:lnTo>
              <a:lnTo>
                <a:pt x="99228" y="521454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12C5-FD56-4567-A103-3B9059EAED68}">
      <dsp:nvSpPr>
        <dsp:cNvPr id="0" name=""/>
        <dsp:cNvSpPr/>
      </dsp:nvSpPr>
      <dsp:spPr>
        <a:xfrm>
          <a:off x="5356672" y="5203752"/>
          <a:ext cx="3918719" cy="1016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Устранение долевого строительства, сильно снизит долю покупок «инвестиционных квартир», квартиры на первичном рынке будут продаваться еще медленнее,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6453" y="5233533"/>
        <a:ext cx="3859157" cy="957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0.16049</cdr:x>
      <cdr:y>0</cdr:y>
    </cdr:from>
    <cdr:to>
      <cdr:x>0.53086</cdr:x>
      <cdr:y>0.11905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0"/>
          <a:ext cx="21602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0.04938</cdr:x>
      <cdr:y>0</cdr:y>
    </cdr:from>
    <cdr:to>
      <cdr:x>1</cdr:x>
      <cdr:y>0.19048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0"/>
          <a:ext cx="554461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u="sng" dirty="0">
              <a:latin typeface="Times New Roman" pitchFamily="18" charset="0"/>
              <a:cs typeface="Times New Roman" pitchFamily="18" charset="0"/>
            </a:rPr>
            <a:t>Динамика предоставленных ипотечных </a:t>
          </a:r>
          <a:r>
            <a:rPr lang="ru-RU" sz="1200" u="sng" dirty="0" smtClean="0">
              <a:latin typeface="Times New Roman" pitchFamily="18" charset="0"/>
              <a:cs typeface="Times New Roman" pitchFamily="18" charset="0"/>
            </a:rPr>
            <a:t>жилищных кредитов</a:t>
          </a:r>
        </a:p>
        <a:p xmlns:a="http://schemas.openxmlformats.org/drawingml/2006/main">
          <a:pPr algn="ctr"/>
          <a:r>
            <a:rPr lang="ru-RU" sz="1200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u="sng" dirty="0">
              <a:latin typeface="Times New Roman" pitchFamily="18" charset="0"/>
              <a:cs typeface="Times New Roman" pitchFamily="18" charset="0"/>
            </a:rPr>
            <a:t>в Краснодарском крае, млн. </a:t>
          </a:r>
          <a:r>
            <a:rPr lang="ru-RU" sz="1200" u="sng" dirty="0" smtClean="0">
              <a:latin typeface="Times New Roman" pitchFamily="18" charset="0"/>
              <a:cs typeface="Times New Roman" pitchFamily="18" charset="0"/>
            </a:rPr>
            <a:t>руб.</a:t>
          </a:r>
          <a:endParaRPr lang="ru-RU" sz="1200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0.03857</cdr:x>
      <cdr:y>0.02439</cdr:y>
    </cdr:from>
    <cdr:to>
      <cdr:x>0.82319</cdr:x>
      <cdr:y>0.26829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28" y="72008"/>
          <a:ext cx="367240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u="sng" dirty="0">
              <a:latin typeface="Times New Roman" pitchFamily="18" charset="0"/>
              <a:cs typeface="Times New Roman" pitchFamily="18" charset="0"/>
            </a:rPr>
            <a:t>Динамика предоставленных ипотечных </a:t>
          </a:r>
          <a:endParaRPr lang="ru-RU" sz="1200" u="sng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u="sng" dirty="0" smtClean="0">
              <a:latin typeface="Times New Roman" pitchFamily="18" charset="0"/>
              <a:cs typeface="Times New Roman" pitchFamily="18" charset="0"/>
            </a:rPr>
            <a:t>жилищных кредитов, </a:t>
          </a:r>
          <a:r>
            <a:rPr lang="ru-RU" sz="1200" u="sng" dirty="0">
              <a:latin typeface="Times New Roman" pitchFamily="18" charset="0"/>
              <a:cs typeface="Times New Roman" pitchFamily="18" charset="0"/>
            </a:rPr>
            <a:t>млн.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178592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993395"/>
          </a:xfrm>
          <a:prstGeom prst="rect">
            <a:avLst/>
          </a:prstGeom>
        </p:spPr>
      </p:pic>
      <p:pic>
        <p:nvPicPr>
          <p:cNvPr id="5" name="Рисунок 4" descr="Рисунок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3955549" cy="10527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1800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2474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ипотечного кредитования в Краснодарском крае</a:t>
            </a:r>
            <a:endParaRPr lang="ru-RU" sz="36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572000" y="4442628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Разработчики</a:t>
            </a:r>
            <a:r>
              <a:rPr kumimoji="0" lang="ru-RU" sz="1600" b="0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проекта: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Дубовка Евгения Юрьевна, магистр Кубанского государственного аграрного университета имени И.Т. Трубилина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Научный руководитель: Питерская Людмила Юрьевна,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доктор экономических наук Кубанского государственного аграрного университета имени И.Т. Трубилина , доцент ВАК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180528" y="28529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Разработка направлений активизации использования ипотечного кредитования в Краснодарском крае в условиях нестабильной покупательской способности населения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-180528" y="3573016"/>
            <a:ext cx="475252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1.Изучить и углубить теоретические основы ипотечного кредитования.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2.Оценить состояние развитие рынка ипотеки в России и в регионах  и Краснодарском  крае 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3..Выявить проблемы кредитования посредством факторного анализа в современных условиях ,  в том числе в  Краснодарском крае.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4.Определить  перспективы развития жилищного ипотечного кредитования Краснодарского края, уточнить направления развития проектного финансирования и его совершенствования.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2" y="0"/>
            <a:ext cx="9132998" cy="6858000"/>
          </a:xfrm>
          <a:prstGeom prst="rect">
            <a:avLst/>
          </a:prstGeom>
        </p:spPr>
      </p:pic>
      <p:pic>
        <p:nvPicPr>
          <p:cNvPr id="5" name="Рисунок 4" descr="Рисунок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8" y="248"/>
            <a:ext cx="3287270" cy="764456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62958"/>
            <a:ext cx="9144000" cy="63401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5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Проведенные исследования показали, что существует тесная математическая взаимосвязь между доходами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населения и ростом рынка ипотечного кредитования. Что касается прогнозных расчетов, то в добавок к зарплате, текущем бюджете РФ на 2017–2019 гг. заложено сокращение номинального уровня расходов на здравоохранение (-3,2%), образование (-0,3%), социальные выплаты (-0,4%). Фактически сейчас ключевой проблемой в социально-экономической сфере стало падение уровня жизни населения на всей территории страны. Такие прогнозы развития экономики и доходов населения не могут благоприятно повлиять на прогнозные объемы ипотечного кредитования. В этой связи необходимо: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сокращения неравенства в уровне жизни и возобновления роста доходов населения за счет создания новых высокопроизводительных рабочих мест на всей территории страны, это позволит не только повысить уровень жизни населения, но и повысить качество жизни людей.</a:t>
            </a: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-при увеличении инвестиций для модернизации российской экономики необходимо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формировать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положительную динамику реальных доходов всех групп населения, активизировать социальные инвестиции.</a:t>
            </a: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-внедрение высоких технологии служат инструментом, позволяющим стране, среди прочего, получать дополнительные доходы в виде «технологической ренты», которые можно инвестировать в поддержание технологического лидерства. </a:t>
            </a: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-развитие коммерчески ориентированного сектора исследований и разработок, связывающего фундаментальную, прикладную науку и инжиниринг, так как именно  этот сектор выступает необходимым условием формирования приемлемого уровня технологического развития. </a:t>
            </a: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-развитие новых форм ведения бизнеса и цифровой экономики придаст дополнительный импульс росту, только если внедрение новых технологий будет сопровождаться масштабной модернизацией базовых секторов экономики, в противном случае все сведется к созданию цифровых платформ, облегчающих торговлю импортными товарами, без существенного макроэкономического результата. Таким образом, в ближайшие пять-семь лет экономическая политика должна быть направлена прежде всего на повышение эффективности производства, труда, ведения бизнеса и компетентности государственного управления.</a:t>
            </a: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Совершенствование проектного финансирования: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-эффективная ставка такого проектного финансирования должна равняться размеру инфляции плюс справедливое вознаграждение. Таким образом, если инфляция равна 4% годовых, то вкупе с вознаграждением за риск итоговая ставка должна составлять не больше 7%. Эта ставка позволит, сохранив сложившийся уровень цен на рынке для конечных потребителей, заместить значительную долю проектов с привлечением средств дольщиков проектным финансированием без потери для маржинальности девелопера;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-необходимо разработать программу господдержки проектного финансирования, в рамках которой застройщики смогут получать кредиты по более доступным ставкам;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-следует использовать индивидуальный подход к определению процентной ставки, так как все проекты имеют различную привлекательность и различный уровень рисков</a:t>
            </a: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5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188640"/>
            <a:ext cx="348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Результаты проекта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10113" cy="764704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/>
        </p:nvGraphicFramePr>
        <p:xfrm>
          <a:off x="3707904" y="188640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187624" y="3861048"/>
          <a:ext cx="684076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-180528" y="764704"/>
          <a:ext cx="46805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3648" y="357301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Объем предоставленных ипотечных жилищных кредитов </a:t>
            </a:r>
          </a:p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в региональном разрезе, млн. руб.</a:t>
            </a:r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36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789" y="-90230"/>
            <a:ext cx="3145629" cy="749343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3" y="980726"/>
          <a:ext cx="4392486" cy="5688633"/>
        </p:xfrm>
        <a:graphic>
          <a:graphicData uri="http://schemas.openxmlformats.org/drawingml/2006/table">
            <a:tbl>
              <a:tblPr/>
              <a:tblGrid>
                <a:gridCol w="535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9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5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24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029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рэнкинге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2017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рэнкинге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2016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Субъект РФ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Строительство жилых домов (без учета введения населением)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прироста (2017 / 2016), %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6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Введено за 2017 год, тыс. м2 общей площади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Введено за 2016 год, тыс. м2 общей площади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Московская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5 412.5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6 106.8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-11.4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Санкт-Петербург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3 398.5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2 920.6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Москва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3 197.8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3 064.1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Краснодарский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край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2 902.5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2 688.8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Ленинградская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область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1 930.0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1 574.8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8024" y="989852"/>
          <a:ext cx="4176464" cy="5755324"/>
        </p:xfrm>
        <a:graphic>
          <a:graphicData uri="http://schemas.openxmlformats.org/drawingml/2006/table">
            <a:tbl>
              <a:tblPr/>
              <a:tblGrid>
                <a:gridCol w="414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6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2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13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42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14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63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25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Место в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рэнкинге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за 2017 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Субъект РФ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выдач ипотечных жилищных кредитов за 2017 г.,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выдач ипотечных жилищных кредитов за 2016 г.,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Темп прироста (2017 г. / 2016 г.),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субъекта РФ в объеме выданных ипотечных кредитов в 2017 г.,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субъекта РФ в объеме выданных ипотечных кредитов в 2016 г.,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 Москва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254 107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183 273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Московская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область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159 519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114 137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Санкт-Петербург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129 125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93 576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Тюменская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область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101 387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73 409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Республика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Татарстан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66 385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48 614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36,6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Свердловская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область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65 375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44 191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Республика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Башкортостан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60 655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43 550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Краснодарский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край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52 352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36 706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5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Новосибирская</a:t>
                      </a:r>
                      <a:r>
                        <a:rPr lang="ru-RU" sz="12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область</a:t>
                      </a:r>
                      <a:endParaRPr lang="ru-RU" sz="1200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46 640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33 351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0" marR="5710" marT="5710" marB="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20688"/>
            <a:ext cx="5594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Топ-5 регионов РФ по объему жилищного строительства 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788024" y="467091"/>
            <a:ext cx="4355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Топ-9 регионов РФ по объему ипотечного кредитования в 2017 году</a:t>
            </a: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8"/>
            <a:ext cx="9132998" cy="6858000"/>
          </a:xfrm>
          <a:prstGeom prst="rect">
            <a:avLst/>
          </a:prstGeom>
        </p:spPr>
      </p:pic>
      <p:pic>
        <p:nvPicPr>
          <p:cNvPr id="3" name="Рисунок 2" descr="Рисунок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0"/>
            <a:ext cx="3906560" cy="90847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5" y="4849829"/>
          <a:ext cx="6408711" cy="1859333"/>
        </p:xfrm>
        <a:graphic>
          <a:graphicData uri="http://schemas.openxmlformats.org/drawingml/2006/table">
            <a:tbl>
              <a:tblPr/>
              <a:tblGrid>
                <a:gridCol w="1191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5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1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96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9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Фактическое значение 2018 г.,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Уравнение степенной линии тренда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Величина достоверности, аппроксимации,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Прогнозное значение на 2019 г.,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7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43 486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Y=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- 128,86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+ 2 284.3 x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+ 35 360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9269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45 481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-252536" y="1340768"/>
          <a:ext cx="489654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11960" y="2060848"/>
          <a:ext cx="511256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92696"/>
            <a:ext cx="55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Динамика средневзвешенной ставки по выданным с начала  года кредитам, %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1196752"/>
            <a:ext cx="421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Средняя стоимость 1 м</a:t>
            </a:r>
            <a:r>
              <a:rPr lang="ru-RU" u="sng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жилья в Краснодарском крае в период с 2008 г. по 2018 г., руб.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22108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Прогнозные значения стоимости 1 м</a:t>
            </a:r>
            <a:r>
              <a:rPr lang="ru-RU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жилья в Краснодарском крае на 2019 г., руб.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7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8"/>
            <a:ext cx="9132998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6" name="Рисунок 5" descr="Рисунок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3419872" cy="79529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39241"/>
          <a:ext cx="4248471" cy="5261186"/>
        </p:xfrm>
        <a:graphic>
          <a:graphicData uri="http://schemas.openxmlformats.org/drawingml/2006/table">
            <a:tbl>
              <a:tblPr/>
              <a:tblGrid>
                <a:gridCol w="833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9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6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452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заработная плата, руб.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стоимость 1 м</a:t>
                      </a:r>
                      <a:r>
                        <a:rPr lang="ru-RU" sz="1200" baseline="30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жилья в России, руб.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29 792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33 000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32 495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34 612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34 030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35 915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36 709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36 514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38 118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37 208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417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Коэффициент корреляции (</a:t>
                      </a:r>
                      <a:r>
                        <a:rPr lang="ru-RU" sz="1200" u="sng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0.980. Связь между исследуемыми признаками - прямая, теснота (сила) связи по шкале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Чеддока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весьма высокая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000" i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                                           </a:t>
                      </a: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степеней свободы (</a:t>
                      </a:r>
                      <a:r>
                        <a:rPr lang="ru-RU" sz="1200" u="sng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составляет 3t-критерий Стьюдента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8.575.           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Критическое </a:t>
                      </a: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значение t-критерия Стьюдента при данном числе степеней свободы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составляет 3.182.                                                                                                                            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2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&gt;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2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зависимость признаков статистически значима (p=0.013329)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Уравнение парной линейной регрессии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18566.58462 + 0.49325 *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Коэффициент </a:t>
                      </a: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детерминации r</a:t>
                      </a:r>
                      <a:r>
                        <a:rPr lang="ru-RU" sz="1200" u="sng" baseline="30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= 0.961                                                                                 </a:t>
                      </a: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ошибка аппроксимации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(характеризует адекватность регрессионной модели) составляет 0.7%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8024" y="1268760"/>
          <a:ext cx="4176465" cy="500524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12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Средняя заработная плата, руб. (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Средняя стоимость 1 м</a:t>
                      </a: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жилья в Краснодарском крае, руб. (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22 518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40 280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24 477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40 105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25 255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45 774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27 115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42 901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28 042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42 498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990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Коэффициент корреляции (</a:t>
                      </a:r>
                      <a:r>
                        <a:rPr lang="ru-RU" sz="1200" u="sng" dirty="0" err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= 0.0441. Связь между исследуемыми признаками -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прямая, теснота (сила) связи по шкале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Чеддока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- умеренная</a:t>
                      </a: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</a:t>
                      </a: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Число степеней свободы (</a:t>
                      </a:r>
                      <a:r>
                        <a:rPr lang="ru-RU" sz="1200" u="sng" dirty="0" err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) составляет 3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t-критерий Стьюдента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= 0.850.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Критическое значение t-критерия Стьюдента при данном числе степеней свободы составляет</a:t>
                      </a:r>
                      <a:r>
                        <a:rPr lang="ru-RU" sz="1000" dirty="0">
                          <a:solidFill>
                            <a:srgbClr val="123456"/>
                          </a:solidFill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3.182.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100" baseline="-25000" dirty="0" err="1">
                          <a:latin typeface="Calibri"/>
                          <a:ea typeface="Calibri"/>
                          <a:cs typeface="Times New Roman"/>
                        </a:rPr>
                        <a:t>набл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&lt;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100" baseline="-25000" dirty="0" err="1">
                          <a:latin typeface="Calibri"/>
                          <a:ea typeface="Calibri"/>
                          <a:cs typeface="Times New Roman"/>
                        </a:rPr>
                        <a:t>крит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, зависимость признаков статистически не значима (p=0.484812)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Уравнение парной линейной регрессии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= 30426.95208 + 0.46640 *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9255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Коэффициент детерминации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0.194 </a:t>
                      </a: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Средняя ошибка аппроксимации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(характеризует адекватность регрессионной модели) составляет 3.3%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9504" y="404664"/>
            <a:ext cx="446449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89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Зависимость средней стоимости 1 м</a:t>
            </a:r>
            <a:r>
              <a:rPr kumimoji="0" lang="ru-RU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жилья в Краснодарском крае,  рассчитанная с помощью коэффициента Пирсона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8938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692696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Зависимость средней стоимости 1 м</a:t>
            </a:r>
            <a:r>
              <a:rPr lang="ru-RU" sz="1400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жилья в России, рассчитанная с помощью коэффициента Пирсона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2" y="0"/>
            <a:ext cx="9132998" cy="6858000"/>
          </a:xfrm>
          <a:prstGeom prst="rect">
            <a:avLst/>
          </a:prstGeom>
        </p:spPr>
      </p:pic>
      <p:pic>
        <p:nvPicPr>
          <p:cNvPr id="5" name="Рисунок 4" descr="Рисунок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8" y="249"/>
            <a:ext cx="2816200" cy="654909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772816"/>
          <a:ext cx="4211959" cy="4908733"/>
        </p:xfrm>
        <a:graphic>
          <a:graphicData uri="http://schemas.openxmlformats.org/drawingml/2006/table">
            <a:tbl>
              <a:tblPr/>
              <a:tblGrid>
                <a:gridCol w="764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7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Годы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Прирост зарплаты в рублях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Независимая переменная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Х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Прирост объема ипотечного кредитования  (К) Зависимая переменная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Y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2010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2,0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2011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1,06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1,7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2012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1,2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1,4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2013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1,04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1,4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1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2014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0,91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1,3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2015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0,67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0,7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2016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1,04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1,4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1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2017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0,89</a:t>
                      </a:r>
                      <a:endParaRPr lang="ru-RU" sz="140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1,3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4736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Коэффициент корреляции (</a:t>
                      </a:r>
                      <a:r>
                        <a:rPr lang="ru-RU" sz="1400" dirty="0" err="1">
                          <a:latin typeface="Times New Roman"/>
                        </a:rPr>
                        <a:t>r</a:t>
                      </a:r>
                      <a:r>
                        <a:rPr lang="ru-RU" sz="1400" dirty="0">
                          <a:latin typeface="Times New Roman"/>
                        </a:rPr>
                        <a:t>) равен 0.826Связь между исследуемыми признаками - прямая, теснота (сила) связи по шкале </a:t>
                      </a:r>
                      <a:r>
                        <a:rPr lang="ru-RU" sz="1400" dirty="0" err="1">
                          <a:latin typeface="Times New Roman"/>
                        </a:rPr>
                        <a:t>Чеддока</a:t>
                      </a:r>
                      <a:r>
                        <a:rPr lang="ru-RU" sz="1400" dirty="0">
                          <a:latin typeface="Times New Roman"/>
                        </a:rPr>
                        <a:t> – высокая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Уравнение парной линейной регрессии: </a:t>
                      </a:r>
                      <a:r>
                        <a:rPr lang="ru-RU" sz="1400" dirty="0" err="1">
                          <a:latin typeface="Times New Roman"/>
                        </a:rPr>
                        <a:t>y</a:t>
                      </a:r>
                      <a:r>
                        <a:rPr lang="ru-RU" sz="1400" dirty="0">
                          <a:latin typeface="Times New Roman"/>
                        </a:rPr>
                        <a:t> = -0.12563 + 1.48009 * </a:t>
                      </a:r>
                      <a:r>
                        <a:rPr lang="ru-RU" sz="1400" dirty="0" err="1">
                          <a:latin typeface="Times New Roman"/>
                        </a:rPr>
                        <a:t>x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7289" marR="67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4008" y="2276872"/>
          <a:ext cx="4320480" cy="4346361"/>
        </p:xfrm>
        <a:graphic>
          <a:graphicData uri="http://schemas.openxmlformats.org/drawingml/2006/table">
            <a:tbl>
              <a:tblPr/>
              <a:tblGrid>
                <a:gridCol w="705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1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3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10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Годы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Прирост зарплаты в долларах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Независимая  переменная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Х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Прирост   объема  ипотечного кредитования  (К)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Зависимая переменная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Y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2010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2,0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2011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1,12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1,7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2012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1,16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1,4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2013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1,12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1,4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2014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1,09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1,3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2015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1,04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0,7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2016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1,09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1,4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2017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0,97</a:t>
                      </a:r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1,3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18469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</a:rPr>
                        <a:t>Коэффициент корреляции (</a:t>
                      </a:r>
                      <a:r>
                        <a:rPr lang="ru-RU" sz="1400" dirty="0" err="1">
                          <a:latin typeface="Times New Roman"/>
                        </a:rPr>
                        <a:t>r</a:t>
                      </a:r>
                      <a:r>
                        <a:rPr lang="ru-RU" sz="1400" dirty="0">
                          <a:latin typeface="Times New Roman"/>
                        </a:rPr>
                        <a:t>) равен 0.722. Связь между исследуемыми признаками - прямая, теснота (сила) связи по шкале </a:t>
                      </a:r>
                      <a:r>
                        <a:rPr lang="ru-RU" sz="1400" dirty="0" err="1">
                          <a:latin typeface="Times New Roman"/>
                        </a:rPr>
                        <a:t>Чеддока</a:t>
                      </a:r>
                      <a:r>
                        <a:rPr lang="ru-RU" sz="1400" dirty="0">
                          <a:latin typeface="Times New Roman"/>
                        </a:rPr>
                        <a:t> – высокая. Уравнение парной линейной регрессии: 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</a:rPr>
                        <a:t>y</a:t>
                      </a:r>
                      <a:r>
                        <a:rPr lang="ru-RU" sz="1400" dirty="0">
                          <a:latin typeface="Times New Roman"/>
                        </a:rPr>
                        <a:t> = -1.14336 + 1.95171 * </a:t>
                      </a:r>
                      <a:r>
                        <a:rPr lang="ru-RU" sz="1400" dirty="0" err="1">
                          <a:latin typeface="Times New Roman"/>
                        </a:rPr>
                        <a:t>x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836712"/>
            <a:ext cx="4248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5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Корреляционная зависимость прироста объема ипотечного кредитования и прироста заработной паты в рублях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0" y="1366610"/>
            <a:ext cx="4283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Корреляционная зависимость прироста объема ипотечного кредитования и прироста заработной паты в долларах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019" y="0"/>
            <a:ext cx="9173019" cy="6858000"/>
          </a:xfrm>
          <a:prstGeom prst="rect">
            <a:avLst/>
          </a:prstGeom>
        </p:spPr>
      </p:pic>
      <p:pic>
        <p:nvPicPr>
          <p:cNvPr id="6" name="Рисунок 5" descr="Рисунок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9019" y="-1"/>
            <a:ext cx="2944836" cy="843257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214098" y="260648"/>
            <a:ext cx="5462358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260648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проектного финансирования в жилищном строительстве  как способ повышения эффективности ипотечного кредитования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31032" y="1271372"/>
            <a:ext cx="8389440" cy="194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5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состоит из трех этапов и рассчитан на три года. Результатом его реализации должно стать включение во взаимоотношения между застройщиком и участником долевого строительства третьей стороны — банка. Проектное финансирование, предполагает, что стройку будет в большей степени финансировать банк.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467544" y="3068960"/>
          <a:ext cx="8460432" cy="337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8531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019" y="0"/>
            <a:ext cx="9173019" cy="6858000"/>
          </a:xfrm>
          <a:prstGeom prst="rect">
            <a:avLst/>
          </a:prstGeom>
        </p:spPr>
      </p:pic>
      <p:pic>
        <p:nvPicPr>
          <p:cNvPr id="6" name="Рисунок 5" descr="Рисунок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9019" y="1"/>
            <a:ext cx="2656803" cy="760778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214098" y="260648"/>
            <a:ext cx="5462358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-396552" y="620688"/>
          <a:ext cx="9865096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55776" y="0"/>
            <a:ext cx="6228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Сравнительная характеристика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проектного финансирования жилищного строительства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1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2" y="0"/>
            <a:ext cx="9132998" cy="6858000"/>
          </a:xfrm>
          <a:prstGeom prst="rect">
            <a:avLst/>
          </a:prstGeom>
        </p:spPr>
      </p:pic>
      <p:pic>
        <p:nvPicPr>
          <p:cNvPr id="5" name="Рисунок 4" descr="Рисунок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8" y="248"/>
            <a:ext cx="3287270" cy="764456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0" y="1628800"/>
          <a:ext cx="9612560" cy="500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1720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83671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Фактическое значение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980728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0"/>
            <a:ext cx="579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Прогноз развития ипотечного кредитования в России и Краснодарском крае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1794</Words>
  <Application>Microsoft Office PowerPoint</Application>
  <PresentationFormat>Экран (4:3)</PresentationFormat>
  <Paragraphs>330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AAndreeva</cp:lastModifiedBy>
  <cp:revision>125</cp:revision>
  <dcterms:created xsi:type="dcterms:W3CDTF">2016-06-07T16:35:39Z</dcterms:created>
  <dcterms:modified xsi:type="dcterms:W3CDTF">2018-09-17T06:10:51Z</dcterms:modified>
</cp:coreProperties>
</file>