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6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E1A-25A6-48A3-A316-FB06EE74EFAB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DF51-FF46-40D1-BE7E-A6AE91B72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8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E1A-25A6-48A3-A316-FB06EE74EFAB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DF51-FF46-40D1-BE7E-A6AE91B72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0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E1A-25A6-48A3-A316-FB06EE74EFAB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DF51-FF46-40D1-BE7E-A6AE91B72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95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E1A-25A6-48A3-A316-FB06EE74EFAB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DF51-FF46-40D1-BE7E-A6AE91B72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5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E1A-25A6-48A3-A316-FB06EE74EFAB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DF51-FF46-40D1-BE7E-A6AE91B72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73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E1A-25A6-48A3-A316-FB06EE74EFAB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DF51-FF46-40D1-BE7E-A6AE91B72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67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E1A-25A6-48A3-A316-FB06EE74EFAB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DF51-FF46-40D1-BE7E-A6AE91B72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52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E1A-25A6-48A3-A316-FB06EE74EFAB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DF51-FF46-40D1-BE7E-A6AE91B72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2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E1A-25A6-48A3-A316-FB06EE74EFAB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DF51-FF46-40D1-BE7E-A6AE91B72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5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E1A-25A6-48A3-A316-FB06EE74EFAB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DF51-FF46-40D1-BE7E-A6AE91B72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26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E1A-25A6-48A3-A316-FB06EE74EFAB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DF51-FF46-40D1-BE7E-A6AE91B72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4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2E1A-25A6-48A3-A316-FB06EE74EFAB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3DF51-FF46-40D1-BE7E-A6AE91B72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84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8.jpeg"/><Relationship Id="rId10" Type="http://schemas.openxmlformats.org/officeDocument/2006/relationships/image" Target="../media/image36.jpeg"/><Relationship Id="rId4" Type="http://schemas.openxmlformats.org/officeDocument/2006/relationships/image" Target="../media/image31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06" y="0"/>
            <a:ext cx="9290610" cy="69587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4908" y="1628801"/>
            <a:ext cx="3493291" cy="648072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Номинация: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Человеческий капитал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509120"/>
            <a:ext cx="3240360" cy="1010614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 Сорокина Татьяна Викторовна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85728"/>
            <a:ext cx="7929618" cy="4178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Краевой конкурс «Мое будущее – Краснодарский край!»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0012" y="2613392"/>
            <a:ext cx="4118247" cy="16312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flat" cmpd="sng" algn="ctr">
            <a:solidFill>
              <a:schemeClr val="bg1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Лысакова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Марина Владимировна,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учащаяся 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/>
              </a:rPr>
              <a:t>10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класса МАОУ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СОШ № 9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Белоглинского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района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661248"/>
            <a:ext cx="8712968" cy="8002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Batang"/>
                <a:cs typeface="Times New Roman"/>
              </a:rPr>
              <a:t>История развития пивоваренного бизнеса и производства фруктовых вод в селе Белая Глина  (от пивоварни Франца Груби до ООО Мартин Аква).</a:t>
            </a:r>
            <a:endParaRPr lang="ru-RU" sz="1600" b="1" dirty="0">
              <a:ea typeface="Calibri"/>
              <a:cs typeface="Times New Roman"/>
            </a:endParaRPr>
          </a:p>
        </p:txBody>
      </p:sp>
      <p:pic>
        <p:nvPicPr>
          <p:cNvPr id="1027" name="Picture 3" descr="C:\Users\Борисович\Desktop\u1JgzBjicW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3096344" cy="417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5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15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29134" y="356411"/>
            <a:ext cx="5199249" cy="8002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Этикетки с пивных бутылок Белоглинского пищекомбината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70" y="4235354"/>
            <a:ext cx="41814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9" y="1556792"/>
            <a:ext cx="4408487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6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15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232805"/>
            <a:ext cx="4536504" cy="446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Открытие завода ООО Мартин Аква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" name="Рисунок 8" descr="http://www.krasnodar.ru/photo/NEWS/lenta%2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36814"/>
            <a:ext cx="3240360" cy="4150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Борисович\Desktop\piv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4" y="908719"/>
            <a:ext cx="426720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://www.krasnodar.ru/photo/NEWS/zech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4" y="3717032"/>
            <a:ext cx="4267200" cy="309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Picture 3" descr="C:\Users\Борисович\Desktop\14159113_w100_h100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92" y="90126"/>
            <a:ext cx="2405836" cy="240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2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7" y="-7115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45305" y="116632"/>
            <a:ext cx="4391191" cy="446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Продукция завода ООО Мартин Аква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" y="82952"/>
            <a:ext cx="4039277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Борисович\Desktop\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04" y="4484619"/>
            <a:ext cx="1772750" cy="237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Борисович\Desktop\g_26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84620"/>
            <a:ext cx="1550258" cy="246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Борисович\Desktop\Semechki-ot-Martina-dlya-zdorovya-rekomenduyutsa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68" y="562908"/>
            <a:ext cx="2324295" cy="250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78736"/>
            <a:ext cx="2413613" cy="237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 descr="C:\Users\Борисович\Desktop\8fed99e01b268960323bde9b5966f35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4619"/>
            <a:ext cx="4067943" cy="24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Борисович\Desktop\chips_assorti_pachka_copy_en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99481"/>
            <a:ext cx="2018928" cy="201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Борисович\Desktop\229084672_1_644x461_optom-187-tngsemechki-martin-almaty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24348"/>
            <a:ext cx="1643812" cy="17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Борисович\Desktop\fasovk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7" y="2618409"/>
            <a:ext cx="1664176" cy="170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4" y="-71686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260648"/>
            <a:ext cx="4866334" cy="19618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Глава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района А.Н.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Коклин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и председатель Совета ветеранов А.С. Костенко, подготовивший очерк, посвященный изучению качеств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белоглинской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воды.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237312"/>
            <a:ext cx="4824536" cy="446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Химический состав </a:t>
            </a:r>
            <a:r>
              <a:rPr lang="ru-RU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белоглинской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воды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076" y="2780928"/>
            <a:ext cx="3568149" cy="296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87961"/>
              </p:ext>
            </p:extLst>
          </p:nvPr>
        </p:nvGraphicFramePr>
        <p:xfrm>
          <a:off x="251520" y="2625267"/>
          <a:ext cx="4387092" cy="3568031"/>
        </p:xfrm>
        <a:graphic>
          <a:graphicData uri="http://schemas.openxmlformats.org/drawingml/2006/table">
            <a:tbl>
              <a:tblPr/>
              <a:tblGrid>
                <a:gridCol w="1240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FFE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FFE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Норма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ГОСТ,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менее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Показатели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8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Железо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Кадмий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Марганец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Медь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Мышьяк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Ртуть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Свинец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Сульфаты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Фториды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Хлориды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Цинк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Нитраты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Нитриты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FFE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1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E5FFE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0,001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0,05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1,0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0,0005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250,0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1,5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250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5,0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20,0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0,124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Times New Roman" pitchFamily="18" charset="0"/>
                          <a:ea typeface="DFKai-SB" pitchFamily="65" charset="-120"/>
                          <a:cs typeface="Times New Roman" pitchFamily="18" charset="0"/>
                        </a:rPr>
                        <a:t>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0,012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112,60,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Arial" charset="0"/>
                          <a:cs typeface="Arial" charset="0"/>
                        </a:rPr>
                        <a:t>58,25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0,104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0,046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FFE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96647"/>
              </p:ext>
            </p:extLst>
          </p:nvPr>
        </p:nvGraphicFramePr>
        <p:xfrm>
          <a:off x="107503" y="116632"/>
          <a:ext cx="4176464" cy="2011245"/>
        </p:xfrm>
        <a:graphic>
          <a:graphicData uri="http://schemas.openxmlformats.org/drawingml/2006/table">
            <a:tbl>
              <a:tblPr/>
              <a:tblGrid>
                <a:gridCol w="882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FFE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FFE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Норма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ГОСТ,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менее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Показатели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45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PH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FFE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Сухой остаток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Жесткость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Окисляемость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Единицы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Мг/дм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Моль/ дм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 О₂/ дм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6,5-8,5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7,0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3,0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8,2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512,7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1,45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0,56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3568" y="2148825"/>
            <a:ext cx="3240360" cy="40011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E5FFE6"/>
                </a:solidFill>
                <a:latin typeface="Garamond" pitchFamily="18" charset="0"/>
                <a:cs typeface="Arial" charset="0"/>
              </a:rPr>
              <a:t>Микроэлементы</a:t>
            </a:r>
            <a:endParaRPr lang="ru-RU" sz="2000" dirty="0">
              <a:solidFill>
                <a:srgbClr val="E5FFE6"/>
              </a:solidFill>
              <a:latin typeface="Garamon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2748"/>
            <a:ext cx="9144000" cy="688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155952"/>
            <a:ext cx="4374232" cy="446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Выводы: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97976"/>
            <a:ext cx="4572000" cy="3588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92696"/>
            <a:ext cx="849694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Завод «Мартин-Аква» располагается на «историческом» земельном участке, где находился завод именитого пивовара Франца Груби.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41241"/>
            <a:ext cx="849694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Основой продукции является чистейшая артезианская вода, богатая целебными минералами, которую </a:t>
            </a:r>
            <a:r>
              <a:rPr lang="ru-RU" dirty="0" smtClean="0">
                <a:latin typeface="Times New Roman"/>
                <a:ea typeface="Calibri"/>
              </a:rPr>
              <a:t>добывают </a:t>
            </a:r>
            <a:r>
              <a:rPr lang="ru-RU" dirty="0">
                <a:latin typeface="Times New Roman"/>
                <a:ea typeface="Calibri"/>
              </a:rPr>
              <a:t>из старой скважины глубиной 240 метров.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3575" y="2145088"/>
            <a:ext cx="84969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Пиво и воды «Мартин» производят с соблюдением старинной рецептуры.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7" y="2564904"/>
            <a:ext cx="846699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Для изготовления продукции используется только качественное натуральное сырье.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996952"/>
            <a:ext cx="846699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На производстве используется высокотехнологичное оборудование, </a:t>
            </a:r>
            <a:r>
              <a:rPr lang="ru-RU" dirty="0" smtClean="0">
                <a:latin typeface="Times New Roman"/>
                <a:ea typeface="Calibri"/>
              </a:rPr>
              <a:t>позволяющее </a:t>
            </a:r>
            <a:r>
              <a:rPr lang="ru-RU" dirty="0">
                <a:latin typeface="Times New Roman"/>
                <a:ea typeface="Calibri"/>
              </a:rPr>
              <a:t>производить </a:t>
            </a:r>
            <a:r>
              <a:rPr lang="ru-RU" dirty="0" smtClean="0">
                <a:latin typeface="Times New Roman"/>
                <a:ea typeface="Calibri"/>
              </a:rPr>
              <a:t>напитки, </a:t>
            </a:r>
            <a:r>
              <a:rPr lang="ru-RU" dirty="0">
                <a:latin typeface="Times New Roman"/>
                <a:ea typeface="Calibri"/>
              </a:rPr>
              <a:t>соответствующие </a:t>
            </a:r>
            <a:r>
              <a:rPr lang="ru-RU" dirty="0" smtClean="0">
                <a:latin typeface="Times New Roman"/>
                <a:ea typeface="Calibri"/>
              </a:rPr>
              <a:t>международным </a:t>
            </a:r>
            <a:r>
              <a:rPr lang="ru-RU" dirty="0">
                <a:latin typeface="Times New Roman"/>
                <a:ea typeface="Calibri"/>
              </a:rPr>
              <a:t>стандартам качества.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717032"/>
            <a:ext cx="839498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Продукция завода успешно реализуется на </a:t>
            </a:r>
            <a:r>
              <a:rPr lang="ru-RU" dirty="0">
                <a:latin typeface="Times New Roman"/>
                <a:ea typeface="Calibri"/>
              </a:rPr>
              <a:t>российском </a:t>
            </a:r>
            <a:r>
              <a:rPr lang="ru-RU" dirty="0" smtClean="0">
                <a:latin typeface="Times New Roman"/>
                <a:ea typeface="Calibri"/>
              </a:rPr>
              <a:t>рынке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smtClean="0">
                <a:latin typeface="Times New Roman"/>
                <a:ea typeface="Calibri"/>
              </a:rPr>
              <a:t>и за рубежом.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5027" y="4221088"/>
            <a:ext cx="839498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завод «Мартин-Аква» по праву можно назвать преемником </a:t>
            </a:r>
            <a:r>
              <a:rPr lang="ru-RU" dirty="0" err="1">
                <a:latin typeface="Times New Roman"/>
                <a:ea typeface="Calibri"/>
              </a:rPr>
              <a:t>белоглинской</a:t>
            </a:r>
            <a:r>
              <a:rPr lang="ru-RU" dirty="0">
                <a:latin typeface="Times New Roman"/>
                <a:ea typeface="Calibri"/>
              </a:rPr>
              <a:t> пивоварни Франца Груби.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5013176"/>
            <a:ext cx="836597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/>
                <a:ea typeface="Calibri"/>
              </a:rPr>
              <a:t>Завод принимает активное участие в конкурсах и программах в области качества,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5517233"/>
            <a:ext cx="834400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ООО «Мартин Аква»  награжден медалями и дипломами за высокое качество продукции на международных выставках.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5028" y="6237313"/>
            <a:ext cx="8416484" cy="5078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Все это позволило возродить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уникальные традиции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производства пива и воды.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6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2748"/>
            <a:ext cx="9144000" cy="688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55952"/>
            <a:ext cx="7128792" cy="15081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/>
                <a:ea typeface="Calibri"/>
              </a:rPr>
              <a:t>Гипотеза </a:t>
            </a:r>
            <a:r>
              <a:rPr lang="ru-RU" sz="2000" dirty="0">
                <a:latin typeface="Times New Roman"/>
                <a:ea typeface="Calibri"/>
              </a:rPr>
              <a:t>о том, что современные </a:t>
            </a:r>
            <a:r>
              <a:rPr lang="ru-RU" sz="2000" dirty="0" err="1">
                <a:latin typeface="Times New Roman"/>
                <a:ea typeface="Calibri"/>
              </a:rPr>
              <a:t>белоглинские</a:t>
            </a:r>
            <a:r>
              <a:rPr lang="ru-RU" sz="2000" dirty="0">
                <a:latin typeface="Times New Roman"/>
                <a:ea typeface="Calibri"/>
              </a:rPr>
              <a:t> производители пива и прохладительных напитков возрождают традиции приготовления продукции, заложенные основателями этой отрасли в XIX веке, 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Calibri"/>
              </a:rPr>
              <a:t>подтвердилась.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97976"/>
            <a:ext cx="4572000" cy="3588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019368"/>
            <a:ext cx="8609416" cy="16312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/>
                <a:ea typeface="Calibri"/>
              </a:rPr>
              <a:t>История промышленного производства пива и воды в Белой Глине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Calibri"/>
              </a:rPr>
              <a:t>позволяет </a:t>
            </a:r>
            <a:r>
              <a:rPr lang="ru-RU" sz="2000" dirty="0">
                <a:latin typeface="Times New Roman"/>
                <a:ea typeface="Calibri"/>
              </a:rPr>
              <a:t>проследить связь нескольких поколений кубанских предпринимателей, провести параллели между предпринимателями Кубани прошлого и настоящего, убедиться в бережном сохранении человеческого капитала, традиций  и особенностей пивоварения и производства воды в нашем селе. </a:t>
            </a:r>
            <a:endParaRPr lang="ru-RU" sz="2000" dirty="0"/>
          </a:p>
        </p:txBody>
      </p:sp>
      <p:pic>
        <p:nvPicPr>
          <p:cNvPr id="10242" name="Picture 2" descr="C:\Users\Борисович\Desktop\5127_html_7e3567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37" y="1866692"/>
            <a:ext cx="5616624" cy="301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Борисович\Desktop\znak_kachestva_kuban_d5954_250x2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02" y="1707098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15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 flipH="1">
            <a:off x="3563887" y="187711"/>
            <a:ext cx="5471254" cy="22467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0" dirty="0"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сследование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носит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актуальный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характер, т.к.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 </a:t>
            </a:r>
            <a:r>
              <a:rPr lang="ru-RU" sz="2000" dirty="0" smtClean="0">
                <a:latin typeface="Times New Roman"/>
                <a:ea typeface="Calibri"/>
              </a:rPr>
              <a:t>позволяет </a:t>
            </a:r>
            <a:r>
              <a:rPr lang="ru-RU" sz="2000" dirty="0">
                <a:latin typeface="Times New Roman"/>
                <a:ea typeface="Calibri"/>
              </a:rPr>
              <a:t>проследить связь нескольких поколений кубанских предпринимателей. Сохранение человеческого капитала, традиций пивоварения и производства воды дает возможность выпускать </a:t>
            </a:r>
            <a:r>
              <a:rPr lang="ru-RU" sz="2000" dirty="0" smtClean="0">
                <a:latin typeface="Times New Roman"/>
                <a:ea typeface="Calibri"/>
              </a:rPr>
              <a:t>высококачественную продукцию.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499992" y="2965097"/>
            <a:ext cx="3816424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000" b="1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история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промышленного производства пива и воды в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селе Белая Глина.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707904" y="5573125"/>
            <a:ext cx="5184576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2000" dirty="0">
                <a:latin typeface="Times New Roman"/>
                <a:ea typeface="Calibri"/>
              </a:rPr>
              <a:t>традиции  и особенности пивоварения и производства вод в нашем </a:t>
            </a:r>
            <a:r>
              <a:rPr lang="ru-RU" sz="2000" dirty="0" smtClean="0">
                <a:latin typeface="Times New Roman"/>
                <a:ea typeface="Calibri"/>
              </a:rPr>
              <a:t>селе.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Борисович\Desktop\1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69" y="5004555"/>
            <a:ext cx="2448272" cy="185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Борисович\Desktop\355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811"/>
            <a:ext cx="2830971" cy="187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Борисович\Desktop\1210975486475_sm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6121"/>
            <a:ext cx="28803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7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" y="0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188640"/>
            <a:ext cx="5638733" cy="2862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Гипотеза: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предположим,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что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современные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белоглинские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производители пива и прохладительных напитков возрождают традиции приготовления продукции, заложенные основателями этой отрасли в XIX веке.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11960" y="3801784"/>
            <a:ext cx="4824536" cy="28366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исследования:</a:t>
            </a: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Calibri"/>
              </a:rPr>
              <a:t>проследить </a:t>
            </a:r>
            <a:r>
              <a:rPr lang="ru-RU" sz="2000" dirty="0">
                <a:latin typeface="Times New Roman"/>
                <a:ea typeface="Calibri"/>
              </a:rPr>
              <a:t>преемственность  нескольких поколений предпринимателей Белой Глины в пивоварении и производстве минеральных и сладких вод. </a:t>
            </a:r>
            <a:endParaRPr lang="ru-RU" sz="2000" dirty="0" smtClean="0">
              <a:ea typeface="Calibri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1" name="Picture 3" descr="C:\Users\Борисович\Desktop\blue-question-mark-clipart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2" y="188641"/>
            <a:ext cx="2688408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Борисович\Desktop\934623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21524"/>
            <a:ext cx="3816424" cy="25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8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15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0298" y="214290"/>
            <a:ext cx="3821111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исследования: 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 rot="695018">
            <a:off x="1401141" y="288977"/>
            <a:ext cx="869315" cy="1236485"/>
          </a:xfrm>
          <a:prstGeom prst="curved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 rot="20895138">
            <a:off x="6544042" y="288840"/>
            <a:ext cx="857256" cy="1214446"/>
          </a:xfrm>
          <a:prstGeom prst="curved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1486356"/>
            <a:ext cx="3096344" cy="2031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</a:rPr>
              <a:t>Изучить современное </a:t>
            </a:r>
            <a:r>
              <a:rPr lang="ru-RU" dirty="0">
                <a:latin typeface="Times New Roman"/>
                <a:ea typeface="Calibri"/>
              </a:rPr>
              <a:t>развитие пивоваренного </a:t>
            </a:r>
            <a:r>
              <a:rPr lang="ru-RU" dirty="0" smtClean="0">
                <a:latin typeface="Times New Roman"/>
                <a:ea typeface="Calibri"/>
              </a:rPr>
              <a:t>бизнеса, </a:t>
            </a:r>
            <a:r>
              <a:rPr lang="ru-RU" dirty="0">
                <a:latin typeface="Times New Roman"/>
                <a:ea typeface="Calibri"/>
              </a:rPr>
              <a:t>производство </a:t>
            </a:r>
            <a:r>
              <a:rPr lang="ru-RU" dirty="0" err="1">
                <a:latin typeface="Times New Roman"/>
                <a:ea typeface="Calibri"/>
              </a:rPr>
              <a:t>сокосодержащих</a:t>
            </a:r>
            <a:r>
              <a:rPr lang="ru-RU" dirty="0">
                <a:latin typeface="Times New Roman"/>
                <a:ea typeface="Calibri"/>
              </a:rPr>
              <a:t> и минеральных </a:t>
            </a:r>
            <a:r>
              <a:rPr lang="ru-RU" dirty="0" smtClean="0">
                <a:latin typeface="Times New Roman"/>
                <a:ea typeface="Calibri"/>
              </a:rPr>
              <a:t>напитков на примере деятельности  </a:t>
            </a:r>
            <a:r>
              <a:rPr lang="ru-RU" dirty="0">
                <a:latin typeface="Times New Roman"/>
                <a:ea typeface="Calibri"/>
              </a:rPr>
              <a:t>ООО Мартин Аква.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1520" y="1486356"/>
            <a:ext cx="3816424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ffectLst/>
                <a:latin typeface="Times New Roman"/>
                <a:ea typeface="Calibri"/>
              </a:rPr>
              <a:t>Рассмотреть  зарождение пивоваренного бизнеса и производства фруктовых вод Белая Глина на примере деятельности предпринимателя и мецената Франца Осиповича Груби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03648" y="3612502"/>
            <a:ext cx="6552728" cy="31393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исследования:  </a:t>
            </a:r>
          </a:p>
          <a:p>
            <a:pPr marL="342900" marR="0" lvl="0" indent="-3429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собрать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сведения об основных этапах развития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производства пива и воды в Белой Глине.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342900" marR="0" lvl="0" indent="-3429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найти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информацию о предпринимателях данной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отрасли.</a:t>
            </a:r>
          </a:p>
          <a:p>
            <a:pPr marL="342900" marR="0" lvl="0" indent="-3429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проанализировать архивные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данные,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данные Белоглинского историко-краеведческого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музея.</a:t>
            </a:r>
          </a:p>
          <a:p>
            <a:pPr marR="0" lvl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4) изучить материалы статистических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сборников.</a:t>
            </a:r>
          </a:p>
          <a:p>
            <a:pPr marR="0" lvl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5) провести интервьюирование с главным технологом ООО «Мартин Аква» А.П. Кулеш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R="0" lvl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6) систематизировать полученные сведения.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R="0" lvl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7) сформулировать необходимые выводы, подтвердить гипотезу.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3076" name="Picture 4" descr="C:\Users\Борисович\Desktop\g_26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3"/>
            <a:ext cx="1584176" cy="22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Борисович\Desktop\cluster-of-hops-stock-image-24524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2" y="3472265"/>
            <a:ext cx="1209111" cy="33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Борисович\Desktop\wheat-and-grain-royalty-free-stock-photo-image-8236325-10581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621750"/>
            <a:ext cx="1081608" cy="31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5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15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41338" y="222747"/>
            <a:ext cx="529515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Хронологические рамки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исследования:</a:t>
            </a:r>
          </a:p>
          <a:p>
            <a:pPr lvl="0" algn="ctr"/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с 1820 года – по настоящее время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94922" y="2924944"/>
            <a:ext cx="5441574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Географические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рамки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исследования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 </a:t>
            </a:r>
            <a:r>
              <a:rPr lang="ru-RU" sz="2000" dirty="0" err="1" smtClean="0">
                <a:effectLst/>
                <a:latin typeface="Times New Roman"/>
                <a:ea typeface="Calibri"/>
              </a:rPr>
              <a:t>Медвеженский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 уезд Ставропольской губернии, Кубанская область, Белоглинский район, Краснодарский край, село Белая Глина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7645" y="4600955"/>
            <a:ext cx="4176464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работы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поисковый,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интервьюирование</a:t>
            </a:r>
            <a:r>
              <a:rPr lang="ru-RU" sz="2400" kern="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сопоставительный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аналитический метод; 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http://s.svitmam.ua/photo/0/1/64/1064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84784"/>
            <a:ext cx="913288" cy="1214673"/>
          </a:xfrm>
          <a:prstGeom prst="rect">
            <a:avLst/>
          </a:prstGeom>
          <a:noFill/>
        </p:spPr>
      </p:pic>
      <p:pic>
        <p:nvPicPr>
          <p:cNvPr id="8" name="Picture 5" descr="http://blog.myeducation.com/wp-content/uploads/2012/11/shutterstock_1017543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2104" y="4572785"/>
            <a:ext cx="3098656" cy="198884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5" y="757175"/>
            <a:ext cx="3168352" cy="295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1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02" y="76657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esktop\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6657"/>
            <a:ext cx="3851920" cy="408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604286"/>
            <a:ext cx="3781943" cy="239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38482" y="404664"/>
            <a:ext cx="45720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effectLst/>
                <a:latin typeface="Times New Roman"/>
                <a:ea typeface="Calibri"/>
              </a:rPr>
              <a:t>Первый </a:t>
            </a:r>
            <a:r>
              <a:rPr lang="ru-RU" sz="2000" dirty="0" err="1" smtClean="0">
                <a:effectLst/>
                <a:latin typeface="Times New Roman"/>
                <a:ea typeface="Calibri"/>
              </a:rPr>
              <a:t>белоглинский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 меценат, пивовар Франц Осипович Груби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2050" name="Picture 2" descr="C:\Users\Борисович\Desktop\image (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072" y="4564785"/>
            <a:ext cx="2689064" cy="242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Борисович\Desktop\image (1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488090"/>
            <a:ext cx="2771801" cy="250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Борисович\Desktop\image (8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083" y="1412776"/>
            <a:ext cx="3211513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44262" y="3683667"/>
            <a:ext cx="426622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Этикетки с продукции пивоварни Франца Осиповича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Груби</a:t>
            </a:r>
            <a:endParaRPr lang="ru-RU" sz="2000" kern="0" dirty="0">
              <a:solidFill>
                <a:sysClr val="window" lastClr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72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208" y="-100760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980728"/>
            <a:ext cx="3744416" cy="8002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Оригинальная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пивная бутылка с завода Ф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О. Груби.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" name="Picture 3" descr="C:\Users\Борисович\Desktop\image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483097" cy="484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Борисович\Desktop\sayt-soloda-i-khmel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474" y="2636912"/>
            <a:ext cx="3930014" cy="371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8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15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03814" y="404664"/>
            <a:ext cx="4540185" cy="1154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Отреставрированный рекламный плакат 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продукции пивного завода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О. Груби в с. Белая Глина.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4" name="Picture 2" descr="C:\Users\Борисович\Desktop\image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5411"/>
            <a:ext cx="4333167" cy="658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53" y="2420888"/>
            <a:ext cx="415221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8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15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168760"/>
            <a:ext cx="8064896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Картина </a:t>
            </a:r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американского художника Ивана 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Жарикова </a:t>
            </a:r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«с. Белая 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Глина» с </a:t>
            </a:r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нанесенными  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нее названиями объектов прошлого и </a:t>
            </a:r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настоящего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41682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6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752</Words>
  <Application>Microsoft Office PowerPoint</Application>
  <PresentationFormat>Экран (4:3)</PresentationFormat>
  <Paragraphs>132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Batang</vt:lpstr>
      <vt:lpstr>DFKai-SB</vt:lpstr>
      <vt:lpstr>Arial</vt:lpstr>
      <vt:lpstr>Calibri</vt:lpstr>
      <vt:lpstr>Garamond</vt:lpstr>
      <vt:lpstr>Times New Roman</vt:lpstr>
      <vt:lpstr>Wingdings</vt:lpstr>
      <vt:lpstr>Тема Office</vt:lpstr>
      <vt:lpstr>Номинация:  Человеческий капитал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Борисович</dc:creator>
  <cp:lastModifiedBy>RePack by Diakov</cp:lastModifiedBy>
  <cp:revision>52</cp:revision>
  <dcterms:created xsi:type="dcterms:W3CDTF">2016-12-03T16:41:56Z</dcterms:created>
  <dcterms:modified xsi:type="dcterms:W3CDTF">2018-10-15T15:43:51Z</dcterms:modified>
</cp:coreProperties>
</file>