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1" r:id="rId5"/>
    <p:sldId id="262" r:id="rId6"/>
    <p:sldId id="264" r:id="rId7"/>
    <p:sldId id="266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EB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43120-494F-445E-AD79-256005A1944F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EBB37-55AE-4F1F-98E2-AEE2B01BE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212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EBB37-55AE-4F1F-98E2-AEE2B01BEEA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276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EBB37-55AE-4F1F-98E2-AEE2B01BEEA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276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EBB37-55AE-4F1F-98E2-AEE2B01BEEA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276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EBB37-55AE-4F1F-98E2-AEE2B01BEEA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276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EBB37-55AE-4F1F-98E2-AEE2B01BEEA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276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EBB37-55AE-4F1F-98E2-AEE2B01BEEA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276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EBB37-55AE-4F1F-98E2-AEE2B01BEEA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276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EBB37-55AE-4F1F-98E2-AEE2B01BEEA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276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EBB37-55AE-4F1F-98E2-AEE2B01BEEA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276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45D3-7E47-4740-A76A-934D8966996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FFC6-2038-421F-BB1E-0B1450174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33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45D3-7E47-4740-A76A-934D8966996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FFC6-2038-421F-BB1E-0B1450174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96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45D3-7E47-4740-A76A-934D8966996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FFC6-2038-421F-BB1E-0B1450174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03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45D3-7E47-4740-A76A-934D8966996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FFC6-2038-421F-BB1E-0B1450174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18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45D3-7E47-4740-A76A-934D8966996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FFC6-2038-421F-BB1E-0B1450174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07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45D3-7E47-4740-A76A-934D8966996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FFC6-2038-421F-BB1E-0B1450174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34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45D3-7E47-4740-A76A-934D8966996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FFC6-2038-421F-BB1E-0B1450174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80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45D3-7E47-4740-A76A-934D8966996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FFC6-2038-421F-BB1E-0B1450174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68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45D3-7E47-4740-A76A-934D8966996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FFC6-2038-421F-BB1E-0B1450174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15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45D3-7E47-4740-A76A-934D8966996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FFC6-2038-421F-BB1E-0B1450174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44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45D3-7E47-4740-A76A-934D8966996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FFC6-2038-421F-BB1E-0B1450174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63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745D3-7E47-4740-A76A-934D89669960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FFC6-2038-421F-BB1E-0B1450174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87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07" y="45778"/>
            <a:ext cx="9199419" cy="55463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9370" y="4581128"/>
            <a:ext cx="8587544" cy="126188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600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ЗАЯВКА</a:t>
            </a:r>
          </a:p>
          <a:p>
            <a:pPr algn="ctr"/>
            <a:r>
              <a:rPr lang="ru-RU" sz="2000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МНОГОЦЕЛЕВОЙ ЦЕНТР (ПОЛИГОН)</a:t>
            </a:r>
          </a:p>
          <a:p>
            <a:pPr algn="ctr"/>
            <a:r>
              <a:rPr lang="ru-RU" sz="2000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ВОЕННО-ПАТРИОТИЧЕСКОЙ </a:t>
            </a:r>
          </a:p>
          <a:p>
            <a:pPr algn="ctr"/>
            <a:r>
              <a:rPr lang="ru-RU" sz="2000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ПОДГОТОВКИ им. «9-й Краснодарской пластунской дивизии»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47864" y="6484694"/>
            <a:ext cx="5796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Автор: аспирант КГИК,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Кувайцев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Сергей Александрович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31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000066"/>
            </a:gs>
            <a:gs pos="0">
              <a:srgbClr val="EBD700">
                <a:alpha val="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76672"/>
            <a:ext cx="820891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Arial Black" pitchFamily="34" charset="0"/>
              </a:rPr>
              <a:t>Проблема, на решение которой направлен проект (обоснование </a:t>
            </a:r>
            <a:r>
              <a:rPr lang="ru-RU" sz="3200" dirty="0" smtClean="0">
                <a:solidFill>
                  <a:schemeClr val="bg1"/>
                </a:solidFill>
                <a:latin typeface="Arial Black" pitchFamily="34" charset="0"/>
              </a:rPr>
              <a:t>актуальности заявки)</a:t>
            </a:r>
          </a:p>
          <a:p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наше время наблюдается духовная, теоретическая и физическая неподготовленность призывников к службе в ВС РФ.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 этом наблюдается существование различных клубов псевдо и около военной направленности: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страйкбола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хардбола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боевое самбо, бои без правил, панкратион  и так далее.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Необходимо создать базу для объединения всех этих стихийных молодежных групп.</a:t>
            </a:r>
          </a:p>
        </p:txBody>
      </p:sp>
    </p:spTree>
    <p:extLst>
      <p:ext uri="{BB962C8B-B14F-4D97-AF65-F5344CB8AC3E}">
        <p14:creationId xmlns:p14="http://schemas.microsoft.com/office/powerpoint/2010/main" val="153287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000066"/>
            </a:gs>
            <a:gs pos="0">
              <a:srgbClr val="EBD700">
                <a:alpha val="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76672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 Black" pitchFamily="34" charset="0"/>
              </a:rPr>
              <a:t>Цель проекта</a:t>
            </a:r>
          </a:p>
          <a:p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Создание центра военно-патриотического развития молодёжи, как полноценный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разнопрофильный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досуговый центр специализированного развития граждан от 14 лет и старше на самоокупаемости как объект военно-спортивных занятий и аттракционов.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Создание центра, будет способствовать патриотической популяризации службы в ВС РФ.</a:t>
            </a:r>
          </a:p>
        </p:txBody>
      </p:sp>
    </p:spTree>
    <p:extLst>
      <p:ext uri="{BB962C8B-B14F-4D97-AF65-F5344CB8AC3E}">
        <p14:creationId xmlns:p14="http://schemas.microsoft.com/office/powerpoint/2010/main" val="103611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000066"/>
            </a:gs>
            <a:gs pos="0">
              <a:srgbClr val="EBD700">
                <a:alpha val="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76672"/>
            <a:ext cx="8208912" cy="5625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 Black" pitchFamily="34" charset="0"/>
              </a:rPr>
              <a:t>Задачи проекта</a:t>
            </a:r>
          </a:p>
          <a:p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  <a:tabLst>
                <a:tab pos="273050" algn="l"/>
              </a:tabLst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Подготовка молодёжи к службе в армии;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  <a:tabLst>
                <a:tab pos="273050" algn="l"/>
              </a:tabLst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Поддержание физической формы уволенных в запас солдат и офицеров;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  <a:tabLst>
                <a:tab pos="273050" algn="l"/>
              </a:tabLst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Подготовка механиков-водителей действующей техники МО РФ;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  <a:tabLst>
                <a:tab pos="273050" algn="l"/>
              </a:tabLst>
            </a:pPr>
            <a:r>
              <a:rPr lang="ru-RU" sz="28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Развитие тактических навыков, обучение специализированным дисциплинам (история России, военная история, военная топография, оказание первой медицинской помощи, ориентирование на местности;</a:t>
            </a:r>
          </a:p>
        </p:txBody>
      </p:sp>
    </p:spTree>
    <p:extLst>
      <p:ext uri="{BB962C8B-B14F-4D97-AF65-F5344CB8AC3E}">
        <p14:creationId xmlns:p14="http://schemas.microsoft.com/office/powerpoint/2010/main" val="424048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000066"/>
            </a:gs>
            <a:gs pos="0">
              <a:srgbClr val="EBD700">
                <a:alpha val="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76672"/>
            <a:ext cx="8208912" cy="4671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  <a:tabLst>
                <a:tab pos="273050" algn="l"/>
              </a:tabLst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Может использоваться как объект военно-патриотического туризма для многочисленных клубов молодежи, занимающихся </a:t>
            </a:r>
            <a:r>
              <a:rPr lang="ru-RU" sz="2800" b="1" dirty="0" err="1" smtClean="0">
                <a:solidFill>
                  <a:schemeClr val="bg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страйкболом</a:t>
            </a: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chemeClr val="bg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хардболом</a:t>
            </a: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, пейнтболом и другими военно-спортивными мероприятиями (с целью их объединения и проведения соревнований на объектах проекта);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  <a:tabLst>
                <a:tab pos="273050" algn="l"/>
              </a:tabLst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Историческая основа проекта - гордость за достижения предков и пример будущим поколениям;</a:t>
            </a:r>
          </a:p>
        </p:txBody>
      </p:sp>
    </p:spTree>
    <p:extLst>
      <p:ext uri="{BB962C8B-B14F-4D97-AF65-F5344CB8AC3E}">
        <p14:creationId xmlns:p14="http://schemas.microsoft.com/office/powerpoint/2010/main" val="159803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000066"/>
            </a:gs>
            <a:gs pos="0">
              <a:srgbClr val="EBD700">
                <a:alpha val="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76672"/>
            <a:ext cx="8208912" cy="631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  <a:tabLst>
                <a:tab pos="273050" algn="l"/>
              </a:tabLst>
            </a:pPr>
            <a:r>
              <a:rPr lang="ru-RU" sz="3200" b="1" dirty="0" smtClean="0">
                <a:solidFill>
                  <a:schemeClr val="bg1"/>
                </a:solidFill>
                <a:effectLst/>
                <a:latin typeface="Arial Black" pitchFamily="34" charset="0"/>
                <a:ea typeface="Calibri"/>
                <a:cs typeface="Times New Roman" pitchFamily="18" charset="0"/>
              </a:rPr>
              <a:t>Целевые показатели проекта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  <a:tabLst>
                <a:tab pos="273050" algn="l"/>
              </a:tabLst>
            </a:pPr>
            <a:endParaRPr lang="ru-RU" sz="3200" b="1" dirty="0" smtClean="0">
              <a:solidFill>
                <a:schemeClr val="bg1"/>
              </a:solidFill>
              <a:latin typeface="Arial Black" pitchFamily="34" charset="0"/>
              <a:ea typeface="Calibri"/>
              <a:cs typeface="Times New Roman" pitchFamily="18" charset="0"/>
            </a:endParaRPr>
          </a:p>
          <a:p>
            <a:pPr lvl="0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	1.	Проведение школьных, студенческих, корпоративных , ведомственных и межрегиональных соревнований и показательных выступлений.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	Рост числа качественно подготовленных призывников для войск спецназначения МО РФ, РОСГВАРДИИ и спасателей МЧС, а также механиков-водителей, операторов БПЛА;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	Рост числа туристов из других регионов и стран, среди участников соревнований на объектах проекта.</a:t>
            </a:r>
          </a:p>
          <a:p>
            <a:pPr lvl="0"/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179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000066"/>
            </a:gs>
            <a:gs pos="0">
              <a:srgbClr val="EBD700">
                <a:alpha val="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76672"/>
            <a:ext cx="8208912" cy="5216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273050" algn="l"/>
              </a:tabLst>
            </a:pPr>
            <a:r>
              <a:rPr lang="ru-RU" sz="3200" b="1" dirty="0" smtClean="0">
                <a:solidFill>
                  <a:schemeClr val="bg1"/>
                </a:solidFill>
                <a:effectLst/>
                <a:latin typeface="Arial Black" pitchFamily="34" charset="0"/>
                <a:ea typeface="Calibri"/>
                <a:cs typeface="Times New Roman" pitchFamily="18" charset="0"/>
              </a:rPr>
              <a:t>Ресурсное обеспечение проекта (финансовые, временные, административные ресурсы)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273050" algn="l"/>
              </a:tabLst>
            </a:pPr>
            <a:endParaRPr lang="ru-RU" sz="3200" b="1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Ресурсное обеспечение зависит от масштабности (задействованной площади и количества объектов) реализации проекта в один этап или два этапа. 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2800" b="1" dirty="0" smtClean="0">
                <a:effectLst/>
                <a:latin typeface="Times New Roman"/>
                <a:ea typeface="Calibri"/>
              </a:rPr>
              <a:t>Примерное необходимо  финансирование:</a:t>
            </a:r>
          </a:p>
          <a:p>
            <a:pPr lvl="0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/>
                <a:ea typeface="Calibri"/>
              </a:rPr>
              <a:t>1. Подготовка территории - 3 млн. </a:t>
            </a:r>
            <a:r>
              <a:rPr lang="ru-RU" sz="2800" b="1" dirty="0" err="1" smtClean="0">
                <a:effectLst/>
                <a:latin typeface="Times New Roman"/>
                <a:ea typeface="Calibri"/>
              </a:rPr>
              <a:t>руб</a:t>
            </a:r>
            <a:endParaRPr lang="ru-RU" sz="2800" b="1" dirty="0" smtClean="0">
              <a:effectLst/>
              <a:latin typeface="Times New Roman"/>
              <a:ea typeface="Calibri"/>
            </a:endParaRPr>
          </a:p>
          <a:p>
            <a:pPr lvl="0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/>
                <a:ea typeface="Calibri"/>
              </a:rPr>
              <a:t>2. Забор и ворота - 2млн. </a:t>
            </a:r>
            <a:r>
              <a:rPr lang="ru-RU" sz="2800" b="1" dirty="0" err="1" smtClean="0">
                <a:effectLst/>
                <a:latin typeface="Times New Roman"/>
                <a:ea typeface="Calibri"/>
              </a:rPr>
              <a:t>руб</a:t>
            </a:r>
            <a:endParaRPr lang="ru-RU" sz="2800" b="1" dirty="0" smtClean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6292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000066"/>
            </a:gs>
            <a:gs pos="0">
              <a:srgbClr val="EBD700">
                <a:alpha val="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88640"/>
            <a:ext cx="820891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3. Коммуникации - 3млн. руб.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4. "Полоса Разведчика" - 2 млн. руб.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5. Комплекс динамических тренажёров: 28млн. руб. + помещение 12млн. руб.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ТАНК - 7млн. руб.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БТР - 7млн. руб.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БМП - 7млн. руб.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БМД - 7млн. руб.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6. Аттракцион ГИРОСКОП (для развития вестибулярного аппарата) - 1 млн. руб. 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7. Установка блок-контейнеров для раздевалок, административно-хозяйственных нужд - 3млн. руб.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8 Финансовый резерв - 6млн. руб.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ИТОГОВАЯ СУММА ЗАТРАТ - 60 млн. </a:t>
            </a:r>
            <a:r>
              <a:rPr lang="ru-RU" sz="2800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руб</a:t>
            </a:r>
            <a:endParaRPr lang="ru-RU" sz="2800" b="1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222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000066"/>
            </a:gs>
            <a:gs pos="0">
              <a:srgbClr val="EBD700">
                <a:alpha val="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88640"/>
            <a:ext cx="82089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 smtClean="0">
                <a:solidFill>
                  <a:prstClr val="white"/>
                </a:solidFill>
                <a:latin typeface="Arial Black" pitchFamily="34" charset="0"/>
                <a:ea typeface="Calibri"/>
              </a:rPr>
              <a:t>Результат проекта</a:t>
            </a:r>
          </a:p>
          <a:p>
            <a:pPr lvl="0" algn="ctr"/>
            <a:endParaRPr lang="ru-RU" sz="3200" b="1" dirty="0">
              <a:solidFill>
                <a:prstClr val="white"/>
              </a:solidFill>
              <a:latin typeface="Arial Black" pitchFamily="34" charset="0"/>
              <a:ea typeface="Calibri"/>
            </a:endParaRPr>
          </a:p>
          <a:p>
            <a:pPr marL="514350" lvl="0" indent="-514350" algn="just"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Центр теоретической и практической подготовки будущих защитников отечества и поддержание навыков уволенных в запас солдат и офицеров с филиалами в районах Краснодарского края. </a:t>
            </a:r>
          </a:p>
          <a:p>
            <a:pPr marL="514350" lvl="0" indent="-514350" algn="just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Единственный центр военно-спортивного туризма в ЮФО с показательными выступлениями и соревнованиями различных ведомств, ЧОП.</a:t>
            </a:r>
          </a:p>
          <a:p>
            <a:pPr marL="514350" indent="-514350" algn="just">
              <a:buFontTx/>
              <a:buAutoNum type="arabicPeriod"/>
            </a:pPr>
            <a:r>
              <a:rPr lang="ru-RU" sz="28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В дальнейшем можно будет развить в полноценный военно-патриотический центр, как филиал парка ПАТРИОТ на Кубани.</a:t>
            </a:r>
          </a:p>
        </p:txBody>
      </p:sp>
    </p:spTree>
    <p:extLst>
      <p:ext uri="{BB962C8B-B14F-4D97-AF65-F5344CB8AC3E}">
        <p14:creationId xmlns:p14="http://schemas.microsoft.com/office/powerpoint/2010/main" val="34048574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466</Words>
  <Application>Microsoft Office PowerPoint</Application>
  <PresentationFormat>Экран (4:3)</PresentationFormat>
  <Paragraphs>58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128</dc:creator>
  <cp:lastModifiedBy>DGrunskaya</cp:lastModifiedBy>
  <cp:revision>10</cp:revision>
  <dcterms:created xsi:type="dcterms:W3CDTF">2018-09-17T08:52:05Z</dcterms:created>
  <dcterms:modified xsi:type="dcterms:W3CDTF">2018-09-17T11:01:25Z</dcterms:modified>
</cp:coreProperties>
</file>